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mp4" ContentType="video/mp4"/>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257" r:id="rId6"/>
    <p:sldId id="258" r:id="rId7"/>
    <p:sldId id="273" r:id="rId8"/>
    <p:sldId id="259" r:id="rId9"/>
    <p:sldId id="260" r:id="rId10"/>
    <p:sldId id="272" r:id="rId11"/>
    <p:sldId id="262" r:id="rId12"/>
    <p:sldId id="261" r:id="rId13"/>
    <p:sldId id="263" r:id="rId14"/>
    <p:sldId id="264" r:id="rId15"/>
    <p:sldId id="274" r:id="rId16"/>
    <p:sldId id="265" r:id="rId17"/>
    <p:sldId id="266" r:id="rId18"/>
    <p:sldId id="267" r:id="rId19"/>
    <p:sldId id="268" r:id="rId20"/>
    <p:sldId id="269" r:id="rId21"/>
    <p:sldId id="270" r:id="rId22"/>
    <p:sldId id="271" r:id="rId23"/>
    <p:sldId id="277" r:id="rId24"/>
    <p:sldId id="278" r:id="rId25"/>
    <p:sldId id="279" r:id="rId26"/>
    <p:sldId id="280" r:id="rId27"/>
    <p:sldId id="281" r:id="rId28"/>
    <p:sldId id="282" r:id="rId29"/>
    <p:sldId id="283" r:id="rId30"/>
    <p:sldId id="288" r:id="rId31"/>
    <p:sldId id="284" r:id="rId32"/>
    <p:sldId id="287" r:id="rId33"/>
    <p:sldId id="285" r:id="rId34"/>
    <p:sldId id="289" r:id="rId35"/>
    <p:sldId id="290" r:id="rId36"/>
    <p:sldId id="291" r:id="rId37"/>
    <p:sldId id="294" r:id="rId38"/>
    <p:sldId id="313" r:id="rId39"/>
    <p:sldId id="292" r:id="rId40"/>
    <p:sldId id="293" r:id="rId41"/>
    <p:sldId id="275" r:id="rId42"/>
    <p:sldId id="286" r:id="rId43"/>
    <p:sldId id="304" r:id="rId44"/>
    <p:sldId id="305" r:id="rId45"/>
    <p:sldId id="306" r:id="rId46"/>
    <p:sldId id="307" r:id="rId47"/>
    <p:sldId id="295" r:id="rId48"/>
    <p:sldId id="308" r:id="rId49"/>
    <p:sldId id="309" r:id="rId50"/>
    <p:sldId id="296" r:id="rId51"/>
    <p:sldId id="310" r:id="rId52"/>
    <p:sldId id="297" r:id="rId53"/>
    <p:sldId id="298" r:id="rId54"/>
    <p:sldId id="276" r:id="rId55"/>
    <p:sldId id="299" r:id="rId56"/>
    <p:sldId id="300" r:id="rId57"/>
    <p:sldId id="311" r:id="rId5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747"/>
    <a:srgbClr val="007E57"/>
    <a:srgbClr val="00543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878FD2A-27AF-41B5-A8F0-702EEE547CDD}" v="21" dt="2022-08-25T13:48:29.87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5" d="100"/>
          <a:sy n="115" d="100"/>
        </p:scale>
        <p:origin x="372"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5" Type="http://schemas.openxmlformats.org/officeDocument/2006/relationships/slide" Target="slides/slide1.xml"/><Relationship Id="rId61" Type="http://schemas.openxmlformats.org/officeDocument/2006/relationships/theme" Target="theme/them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microsoft.com/office/2016/11/relationships/changesInfo" Target="changesInfos/changesInfo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viewProps" Target="viewProps.xml"/><Relationship Id="rId65"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remy Polk" userId="fb4547664913b915" providerId="LiveId" clId="{6878FD2A-27AF-41B5-A8F0-702EEE547CDD}"/>
    <pc:docChg chg="modSld">
      <pc:chgData name="Jeremy Polk" userId="fb4547664913b915" providerId="LiveId" clId="{6878FD2A-27AF-41B5-A8F0-702EEE547CDD}" dt="2022-08-25T13:48:29.873" v="3" actId="20577"/>
      <pc:docMkLst>
        <pc:docMk/>
      </pc:docMkLst>
      <pc:sldChg chg="modSp mod">
        <pc:chgData name="Jeremy Polk" userId="fb4547664913b915" providerId="LiveId" clId="{6878FD2A-27AF-41B5-A8F0-702EEE547CDD}" dt="2022-08-25T13:23:41.803" v="2" actId="20577"/>
        <pc:sldMkLst>
          <pc:docMk/>
          <pc:sldMk cId="2334614912" sldId="267"/>
        </pc:sldMkLst>
        <pc:spChg chg="mod">
          <ac:chgData name="Jeremy Polk" userId="fb4547664913b915" providerId="LiveId" clId="{6878FD2A-27AF-41B5-A8F0-702EEE547CDD}" dt="2022-08-25T13:23:37.381" v="1" actId="20577"/>
          <ac:spMkLst>
            <pc:docMk/>
            <pc:sldMk cId="2334614912" sldId="267"/>
            <ac:spMk id="35" creationId="{F2D58B7E-3F4E-49F9-B5AB-F0CBF7B333B9}"/>
          </ac:spMkLst>
        </pc:spChg>
        <pc:spChg chg="mod">
          <ac:chgData name="Jeremy Polk" userId="fb4547664913b915" providerId="LiveId" clId="{6878FD2A-27AF-41B5-A8F0-702EEE547CDD}" dt="2022-08-25T13:23:41.803" v="2" actId="20577"/>
          <ac:spMkLst>
            <pc:docMk/>
            <pc:sldMk cId="2334614912" sldId="267"/>
            <ac:spMk id="37" creationId="{5F312F2C-8C4F-4FCD-ACDC-FD4C382F2CFB}"/>
          </ac:spMkLst>
        </pc:spChg>
      </pc:sldChg>
      <pc:sldChg chg="modSp">
        <pc:chgData name="Jeremy Polk" userId="fb4547664913b915" providerId="LiveId" clId="{6878FD2A-27AF-41B5-A8F0-702EEE547CDD}" dt="2022-08-25T13:48:29.873" v="3" actId="20577"/>
        <pc:sldMkLst>
          <pc:docMk/>
          <pc:sldMk cId="3042864537" sldId="313"/>
        </pc:sldMkLst>
        <pc:graphicFrameChg chg="mod">
          <ac:chgData name="Jeremy Polk" userId="fb4547664913b915" providerId="LiveId" clId="{6878FD2A-27AF-41B5-A8F0-702EEE547CDD}" dt="2022-08-25T13:48:29.873" v="3" actId="20577"/>
          <ac:graphicFrameMkLst>
            <pc:docMk/>
            <pc:sldMk cId="3042864537" sldId="313"/>
            <ac:graphicFrameMk id="7" creationId="{B1727D28-B678-4784-A8E0-0A02514DCA4E}"/>
          </ac:graphicFrameMkLst>
        </pc:graphicFrame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6"/>
    </mc:Choice>
    <mc:Fallback>
      <c:style val="6"/>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Active Shooter Incidents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tx>
            <c:strRef>
              <c:f>Sheet1!$B$1</c:f>
              <c:strCache>
                <c:ptCount val="1"/>
                <c:pt idx="0">
                  <c:v>Incidents</c:v>
                </c:pt>
              </c:strCache>
            </c:strRef>
          </c:tx>
          <c:dPt>
            <c:idx val="0"/>
            <c:bubble3D val="0"/>
            <c:spPr>
              <a:solidFill>
                <a:schemeClr val="accent4">
                  <a:tint val="54000"/>
                </a:schemeClr>
              </a:solidFill>
              <a:ln w="19050">
                <a:solidFill>
                  <a:schemeClr val="lt1"/>
                </a:solidFill>
              </a:ln>
              <a:effectLst/>
            </c:spPr>
            <c:extLst>
              <c:ext xmlns:c16="http://schemas.microsoft.com/office/drawing/2014/chart" uri="{C3380CC4-5D6E-409C-BE32-E72D297353CC}">
                <c16:uniqueId val="{00000001-B81F-4D5D-95C0-9FDD9161178E}"/>
              </c:ext>
            </c:extLst>
          </c:dPt>
          <c:dPt>
            <c:idx val="1"/>
            <c:bubble3D val="0"/>
            <c:spPr>
              <a:solidFill>
                <a:schemeClr val="accent4">
                  <a:tint val="77000"/>
                </a:schemeClr>
              </a:solidFill>
              <a:ln w="19050">
                <a:solidFill>
                  <a:schemeClr val="lt1"/>
                </a:solidFill>
              </a:ln>
              <a:effectLst/>
            </c:spPr>
            <c:extLst>
              <c:ext xmlns:c16="http://schemas.microsoft.com/office/drawing/2014/chart" uri="{C3380CC4-5D6E-409C-BE32-E72D297353CC}">
                <c16:uniqueId val="{00000003-B81F-4D5D-95C0-9FDD9161178E}"/>
              </c:ext>
            </c:extLst>
          </c:dPt>
          <c:dPt>
            <c:idx val="2"/>
            <c:bubble3D val="0"/>
            <c:spPr>
              <a:solidFill>
                <a:schemeClr val="accent4"/>
              </a:solidFill>
              <a:ln w="19050">
                <a:solidFill>
                  <a:schemeClr val="lt1"/>
                </a:solidFill>
              </a:ln>
              <a:effectLst/>
            </c:spPr>
            <c:extLst>
              <c:ext xmlns:c16="http://schemas.microsoft.com/office/drawing/2014/chart" uri="{C3380CC4-5D6E-409C-BE32-E72D297353CC}">
                <c16:uniqueId val="{00000005-B81F-4D5D-95C0-9FDD9161178E}"/>
              </c:ext>
            </c:extLst>
          </c:dPt>
          <c:dPt>
            <c:idx val="3"/>
            <c:bubble3D val="0"/>
            <c:spPr>
              <a:solidFill>
                <a:schemeClr val="accent4">
                  <a:shade val="76000"/>
                </a:schemeClr>
              </a:solidFill>
              <a:ln w="19050">
                <a:solidFill>
                  <a:schemeClr val="lt1"/>
                </a:solidFill>
              </a:ln>
              <a:effectLst/>
            </c:spPr>
            <c:extLst>
              <c:ext xmlns:c16="http://schemas.microsoft.com/office/drawing/2014/chart" uri="{C3380CC4-5D6E-409C-BE32-E72D297353CC}">
                <c16:uniqueId val="{00000007-B81F-4D5D-95C0-9FDD9161178E}"/>
              </c:ext>
            </c:extLst>
          </c:dPt>
          <c:dPt>
            <c:idx val="4"/>
            <c:bubble3D val="0"/>
            <c:spPr>
              <a:solidFill>
                <a:schemeClr val="accent4">
                  <a:shade val="53000"/>
                </a:schemeClr>
              </a:solidFill>
              <a:ln w="19050">
                <a:solidFill>
                  <a:schemeClr val="lt1"/>
                </a:solidFill>
              </a:ln>
              <a:effectLst/>
            </c:spPr>
            <c:extLst>
              <c:ext xmlns:c16="http://schemas.microsoft.com/office/drawing/2014/chart" uri="{C3380CC4-5D6E-409C-BE32-E72D297353CC}">
                <c16:uniqueId val="{00000009-B81F-4D5D-95C0-9FDD9161178E}"/>
              </c:ext>
            </c:extLst>
          </c:dPt>
          <c:cat>
            <c:numRef>
              <c:f>Sheet1!$A$2:$A$6</c:f>
              <c:numCache>
                <c:formatCode>General</c:formatCode>
                <c:ptCount val="5"/>
                <c:pt idx="0">
                  <c:v>2017</c:v>
                </c:pt>
                <c:pt idx="1">
                  <c:v>2018</c:v>
                </c:pt>
                <c:pt idx="2">
                  <c:v>2019</c:v>
                </c:pt>
                <c:pt idx="3">
                  <c:v>2020</c:v>
                </c:pt>
                <c:pt idx="4">
                  <c:v>2021</c:v>
                </c:pt>
              </c:numCache>
            </c:numRef>
          </c:cat>
          <c:val>
            <c:numRef>
              <c:f>Sheet1!$B$2:$B$6</c:f>
              <c:numCache>
                <c:formatCode>General</c:formatCode>
                <c:ptCount val="5"/>
                <c:pt idx="0">
                  <c:v>31</c:v>
                </c:pt>
                <c:pt idx="1">
                  <c:v>30</c:v>
                </c:pt>
                <c:pt idx="2">
                  <c:v>30</c:v>
                </c:pt>
                <c:pt idx="3">
                  <c:v>40</c:v>
                </c:pt>
                <c:pt idx="4">
                  <c:v>61</c:v>
                </c:pt>
              </c:numCache>
            </c:numRef>
          </c:val>
          <c:extLst>
            <c:ext xmlns:c16="http://schemas.microsoft.com/office/drawing/2014/chart" uri="{C3380CC4-5D6E-409C-BE32-E72D297353CC}">
              <c16:uniqueId val="{0000000A-B81F-4D5D-95C0-9FDD9161178E}"/>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layout>
        <c:manualLayout>
          <c:xMode val="edge"/>
          <c:yMode val="edge"/>
          <c:x val="0.14134275382501654"/>
          <c:y val="0.90654011340567608"/>
          <c:w val="0.79997002833790609"/>
          <c:h val="6.7192294288039661E-2"/>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Reversed" id="24">
  <a:schemeClr val="accent4"/>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C7947D0-942A-43F5-AF84-7F0A79EDF36B}" type="doc">
      <dgm:prSet loTypeId="urn:microsoft.com/office/officeart/2005/8/layout/default" loCatId="list" qsTypeId="urn:microsoft.com/office/officeart/2005/8/quickstyle/simple1" qsCatId="simple" csTypeId="urn:microsoft.com/office/officeart/2005/8/colors/colorful4" csCatId="colorful" phldr="1"/>
      <dgm:spPr/>
      <dgm:t>
        <a:bodyPr/>
        <a:lstStyle/>
        <a:p>
          <a:endParaRPr lang="en-US"/>
        </a:p>
      </dgm:t>
    </dgm:pt>
    <dgm:pt modelId="{143C831A-DC4D-474D-9EB5-8FEFD88DE998}">
      <dgm:prSet phldrT="[Text]"/>
      <dgm:spPr/>
      <dgm:t>
        <a:bodyPr/>
        <a:lstStyle/>
        <a:p>
          <a:r>
            <a:rPr lang="en-US" dirty="0"/>
            <a:t>Height</a:t>
          </a:r>
        </a:p>
      </dgm:t>
    </dgm:pt>
    <dgm:pt modelId="{1327E318-F5F9-4E87-AF46-E280771D10E0}" type="parTrans" cxnId="{E8912A9A-DF05-4F64-9635-5D840E479C22}">
      <dgm:prSet/>
      <dgm:spPr/>
      <dgm:t>
        <a:bodyPr/>
        <a:lstStyle/>
        <a:p>
          <a:endParaRPr lang="en-US"/>
        </a:p>
      </dgm:t>
    </dgm:pt>
    <dgm:pt modelId="{50A2AD17-5E24-44FD-B605-4BEED151B1CE}" type="sibTrans" cxnId="{E8912A9A-DF05-4F64-9635-5D840E479C22}">
      <dgm:prSet/>
      <dgm:spPr/>
      <dgm:t>
        <a:bodyPr/>
        <a:lstStyle/>
        <a:p>
          <a:endParaRPr lang="en-US"/>
        </a:p>
      </dgm:t>
    </dgm:pt>
    <dgm:pt modelId="{49FD15EA-09B3-4DDB-BA35-67C771A168F8}">
      <dgm:prSet phldrT="[Text]"/>
      <dgm:spPr/>
      <dgm:t>
        <a:bodyPr/>
        <a:lstStyle/>
        <a:p>
          <a:r>
            <a:rPr lang="en-US" dirty="0"/>
            <a:t>Race</a:t>
          </a:r>
        </a:p>
      </dgm:t>
    </dgm:pt>
    <dgm:pt modelId="{7E7B8A5F-9B1F-4436-80B2-6F654E212952}" type="parTrans" cxnId="{F5169C9A-A3AD-4905-BE06-1BB6B00EF62B}">
      <dgm:prSet/>
      <dgm:spPr/>
      <dgm:t>
        <a:bodyPr/>
        <a:lstStyle/>
        <a:p>
          <a:endParaRPr lang="en-US"/>
        </a:p>
      </dgm:t>
    </dgm:pt>
    <dgm:pt modelId="{AECB32C7-6BD9-4CB8-B78E-55266033FFAF}" type="sibTrans" cxnId="{F5169C9A-A3AD-4905-BE06-1BB6B00EF62B}">
      <dgm:prSet/>
      <dgm:spPr/>
      <dgm:t>
        <a:bodyPr/>
        <a:lstStyle/>
        <a:p>
          <a:endParaRPr lang="en-US"/>
        </a:p>
      </dgm:t>
    </dgm:pt>
    <dgm:pt modelId="{D5FB9BB4-B491-4F5A-8BDA-4A2D7A42170E}">
      <dgm:prSet phldrT="[Text]"/>
      <dgm:spPr/>
      <dgm:t>
        <a:bodyPr/>
        <a:lstStyle/>
        <a:p>
          <a:r>
            <a:rPr lang="en-US" dirty="0"/>
            <a:t>Gender</a:t>
          </a:r>
        </a:p>
      </dgm:t>
    </dgm:pt>
    <dgm:pt modelId="{B7E639FC-0192-4229-A7E0-94447C646C35}" type="parTrans" cxnId="{948982D8-86C3-4D6B-A1E6-CFD7ECFCFD23}">
      <dgm:prSet/>
      <dgm:spPr/>
      <dgm:t>
        <a:bodyPr/>
        <a:lstStyle/>
        <a:p>
          <a:endParaRPr lang="en-US"/>
        </a:p>
      </dgm:t>
    </dgm:pt>
    <dgm:pt modelId="{5C2443BB-2407-4AED-9228-2AB218F98FED}" type="sibTrans" cxnId="{948982D8-86C3-4D6B-A1E6-CFD7ECFCFD23}">
      <dgm:prSet/>
      <dgm:spPr/>
      <dgm:t>
        <a:bodyPr/>
        <a:lstStyle/>
        <a:p>
          <a:endParaRPr lang="en-US"/>
        </a:p>
      </dgm:t>
    </dgm:pt>
    <dgm:pt modelId="{F8FC10EC-5816-4ACA-A0B2-7D48ABD89134}" type="pres">
      <dgm:prSet presAssocID="{7C7947D0-942A-43F5-AF84-7F0A79EDF36B}" presName="diagram" presStyleCnt="0">
        <dgm:presLayoutVars>
          <dgm:dir/>
          <dgm:resizeHandles val="exact"/>
        </dgm:presLayoutVars>
      </dgm:prSet>
      <dgm:spPr/>
      <dgm:t>
        <a:bodyPr/>
        <a:lstStyle/>
        <a:p>
          <a:endParaRPr lang="en-US"/>
        </a:p>
      </dgm:t>
    </dgm:pt>
    <dgm:pt modelId="{39FF9B71-E8AF-4FC2-B4E0-972634B1D455}" type="pres">
      <dgm:prSet presAssocID="{143C831A-DC4D-474D-9EB5-8FEFD88DE998}" presName="node" presStyleLbl="node1" presStyleIdx="0" presStyleCnt="3" custLinFactNeighborX="-392" custLinFactNeighborY="8109">
        <dgm:presLayoutVars>
          <dgm:bulletEnabled val="1"/>
        </dgm:presLayoutVars>
      </dgm:prSet>
      <dgm:spPr/>
      <dgm:t>
        <a:bodyPr/>
        <a:lstStyle/>
        <a:p>
          <a:endParaRPr lang="en-US"/>
        </a:p>
      </dgm:t>
    </dgm:pt>
    <dgm:pt modelId="{2E3BB731-D373-4D55-BDB4-D8AD2500C341}" type="pres">
      <dgm:prSet presAssocID="{50A2AD17-5E24-44FD-B605-4BEED151B1CE}" presName="sibTrans" presStyleCnt="0"/>
      <dgm:spPr/>
    </dgm:pt>
    <dgm:pt modelId="{1EC3EF03-1F66-44DF-A25F-04E740AB7C2E}" type="pres">
      <dgm:prSet presAssocID="{49FD15EA-09B3-4DDB-BA35-67C771A168F8}" presName="node" presStyleLbl="node1" presStyleIdx="1" presStyleCnt="3">
        <dgm:presLayoutVars>
          <dgm:bulletEnabled val="1"/>
        </dgm:presLayoutVars>
      </dgm:prSet>
      <dgm:spPr/>
      <dgm:t>
        <a:bodyPr/>
        <a:lstStyle/>
        <a:p>
          <a:endParaRPr lang="en-US"/>
        </a:p>
      </dgm:t>
    </dgm:pt>
    <dgm:pt modelId="{180AD197-7A7B-4520-87AE-06D85311310D}" type="pres">
      <dgm:prSet presAssocID="{AECB32C7-6BD9-4CB8-B78E-55266033FFAF}" presName="sibTrans" presStyleCnt="0"/>
      <dgm:spPr/>
    </dgm:pt>
    <dgm:pt modelId="{D58B05F6-29E8-40B4-8719-60800C875273}" type="pres">
      <dgm:prSet presAssocID="{D5FB9BB4-B491-4F5A-8BDA-4A2D7A42170E}" presName="node" presStyleLbl="node1" presStyleIdx="2" presStyleCnt="3" custLinFactNeighborX="-81" custLinFactNeighborY="-6441">
        <dgm:presLayoutVars>
          <dgm:bulletEnabled val="1"/>
        </dgm:presLayoutVars>
      </dgm:prSet>
      <dgm:spPr/>
      <dgm:t>
        <a:bodyPr/>
        <a:lstStyle/>
        <a:p>
          <a:endParaRPr lang="en-US"/>
        </a:p>
      </dgm:t>
    </dgm:pt>
  </dgm:ptLst>
  <dgm:cxnLst>
    <dgm:cxn modelId="{E8912A9A-DF05-4F64-9635-5D840E479C22}" srcId="{7C7947D0-942A-43F5-AF84-7F0A79EDF36B}" destId="{143C831A-DC4D-474D-9EB5-8FEFD88DE998}" srcOrd="0" destOrd="0" parTransId="{1327E318-F5F9-4E87-AF46-E280771D10E0}" sibTransId="{50A2AD17-5E24-44FD-B605-4BEED151B1CE}"/>
    <dgm:cxn modelId="{948982D8-86C3-4D6B-A1E6-CFD7ECFCFD23}" srcId="{7C7947D0-942A-43F5-AF84-7F0A79EDF36B}" destId="{D5FB9BB4-B491-4F5A-8BDA-4A2D7A42170E}" srcOrd="2" destOrd="0" parTransId="{B7E639FC-0192-4229-A7E0-94447C646C35}" sibTransId="{5C2443BB-2407-4AED-9228-2AB218F98FED}"/>
    <dgm:cxn modelId="{F5169C9A-A3AD-4905-BE06-1BB6B00EF62B}" srcId="{7C7947D0-942A-43F5-AF84-7F0A79EDF36B}" destId="{49FD15EA-09B3-4DDB-BA35-67C771A168F8}" srcOrd="1" destOrd="0" parTransId="{7E7B8A5F-9B1F-4436-80B2-6F654E212952}" sibTransId="{AECB32C7-6BD9-4CB8-B78E-55266033FFAF}"/>
    <dgm:cxn modelId="{E483AA49-AD61-4B6A-AA84-CCB54DB560FE}" type="presOf" srcId="{49FD15EA-09B3-4DDB-BA35-67C771A168F8}" destId="{1EC3EF03-1F66-44DF-A25F-04E740AB7C2E}" srcOrd="0" destOrd="0" presId="urn:microsoft.com/office/officeart/2005/8/layout/default"/>
    <dgm:cxn modelId="{AB2943C5-D67B-4F2A-8619-934530B2B3FA}" type="presOf" srcId="{143C831A-DC4D-474D-9EB5-8FEFD88DE998}" destId="{39FF9B71-E8AF-4FC2-B4E0-972634B1D455}" srcOrd="0" destOrd="0" presId="urn:microsoft.com/office/officeart/2005/8/layout/default"/>
    <dgm:cxn modelId="{CA5CCEFB-7004-4172-8443-27E3F2639FF8}" type="presOf" srcId="{D5FB9BB4-B491-4F5A-8BDA-4A2D7A42170E}" destId="{D58B05F6-29E8-40B4-8719-60800C875273}" srcOrd="0" destOrd="0" presId="urn:microsoft.com/office/officeart/2005/8/layout/default"/>
    <dgm:cxn modelId="{13C4BD9E-CE30-4B45-B2B2-F9D6AC449192}" type="presOf" srcId="{7C7947D0-942A-43F5-AF84-7F0A79EDF36B}" destId="{F8FC10EC-5816-4ACA-A0B2-7D48ABD89134}" srcOrd="0" destOrd="0" presId="urn:microsoft.com/office/officeart/2005/8/layout/default"/>
    <dgm:cxn modelId="{86E7CBB7-FC45-4D4B-9ECC-68CFB7EFD438}" type="presParOf" srcId="{F8FC10EC-5816-4ACA-A0B2-7D48ABD89134}" destId="{39FF9B71-E8AF-4FC2-B4E0-972634B1D455}" srcOrd="0" destOrd="0" presId="urn:microsoft.com/office/officeart/2005/8/layout/default"/>
    <dgm:cxn modelId="{975010C8-1333-49C5-82EE-424AA6EE9F79}" type="presParOf" srcId="{F8FC10EC-5816-4ACA-A0B2-7D48ABD89134}" destId="{2E3BB731-D373-4D55-BDB4-D8AD2500C341}" srcOrd="1" destOrd="0" presId="urn:microsoft.com/office/officeart/2005/8/layout/default"/>
    <dgm:cxn modelId="{DAE10730-A3EE-488A-8BD6-5007B1245DFA}" type="presParOf" srcId="{F8FC10EC-5816-4ACA-A0B2-7D48ABD89134}" destId="{1EC3EF03-1F66-44DF-A25F-04E740AB7C2E}" srcOrd="2" destOrd="0" presId="urn:microsoft.com/office/officeart/2005/8/layout/default"/>
    <dgm:cxn modelId="{5FAC1E11-8821-466B-801E-9DD3508AEA13}" type="presParOf" srcId="{F8FC10EC-5816-4ACA-A0B2-7D48ABD89134}" destId="{180AD197-7A7B-4520-87AE-06D85311310D}" srcOrd="3" destOrd="0" presId="urn:microsoft.com/office/officeart/2005/8/layout/default"/>
    <dgm:cxn modelId="{2227C252-0664-45FC-8A16-60B3A9DAEFD6}" type="presParOf" srcId="{F8FC10EC-5816-4ACA-A0B2-7D48ABD89134}" destId="{D58B05F6-29E8-40B4-8719-60800C875273}" srcOrd="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9197FC74-509A-41CF-A552-710D6199DF50}"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091E65C5-F436-463A-8B27-810B02EF03EB}">
      <dgm:prSet phldrT="[Text]"/>
      <dgm:spPr/>
      <dgm:t>
        <a:bodyPr/>
        <a:lstStyle/>
        <a:p>
          <a:r>
            <a:rPr lang="en-US" dirty="0"/>
            <a:t>Police presence may vary</a:t>
          </a:r>
        </a:p>
      </dgm:t>
    </dgm:pt>
    <dgm:pt modelId="{EBB5DAA2-1F51-4600-B882-C04DE8D46B53}" type="parTrans" cxnId="{51660C75-5C9C-474E-BB82-F9D5071F1C14}">
      <dgm:prSet/>
      <dgm:spPr/>
      <dgm:t>
        <a:bodyPr/>
        <a:lstStyle/>
        <a:p>
          <a:endParaRPr lang="en-US"/>
        </a:p>
      </dgm:t>
    </dgm:pt>
    <dgm:pt modelId="{E10164C7-1AD5-4700-9B10-47E764FBCE72}" type="sibTrans" cxnId="{51660C75-5C9C-474E-BB82-F9D5071F1C14}">
      <dgm:prSet/>
      <dgm:spPr/>
      <dgm:t>
        <a:bodyPr/>
        <a:lstStyle/>
        <a:p>
          <a:endParaRPr lang="en-US"/>
        </a:p>
      </dgm:t>
    </dgm:pt>
    <dgm:pt modelId="{BBEB58BE-7A78-4753-8CAE-B49538B653C1}">
      <dgm:prSet phldrT="[Text]"/>
      <dgm:spPr/>
      <dgm:t>
        <a:bodyPr/>
        <a:lstStyle/>
        <a:p>
          <a:r>
            <a:rPr lang="en-US" dirty="0"/>
            <a:t>You may see one officer or a team, in uniform or not – all should have badges visible</a:t>
          </a:r>
        </a:p>
      </dgm:t>
    </dgm:pt>
    <dgm:pt modelId="{10717077-F5C8-495B-AF00-8AABD1B63DA0}" type="parTrans" cxnId="{019D8222-B95B-4886-947E-9FB8392D92E7}">
      <dgm:prSet/>
      <dgm:spPr/>
      <dgm:t>
        <a:bodyPr/>
        <a:lstStyle/>
        <a:p>
          <a:endParaRPr lang="en-US"/>
        </a:p>
      </dgm:t>
    </dgm:pt>
    <dgm:pt modelId="{844F433D-3469-40EC-8D39-75FDFBE91D08}" type="sibTrans" cxnId="{019D8222-B95B-4886-947E-9FB8392D92E7}">
      <dgm:prSet/>
      <dgm:spPr/>
      <dgm:t>
        <a:bodyPr/>
        <a:lstStyle/>
        <a:p>
          <a:endParaRPr lang="en-US"/>
        </a:p>
      </dgm:t>
    </dgm:pt>
    <dgm:pt modelId="{BF39B488-D4AB-42CB-9B2B-01DC89BFBB02}" type="pres">
      <dgm:prSet presAssocID="{9197FC74-509A-41CF-A552-710D6199DF50}" presName="linear" presStyleCnt="0">
        <dgm:presLayoutVars>
          <dgm:animLvl val="lvl"/>
          <dgm:resizeHandles val="exact"/>
        </dgm:presLayoutVars>
      </dgm:prSet>
      <dgm:spPr/>
      <dgm:t>
        <a:bodyPr/>
        <a:lstStyle/>
        <a:p>
          <a:endParaRPr lang="en-US"/>
        </a:p>
      </dgm:t>
    </dgm:pt>
    <dgm:pt modelId="{23153253-FAAB-443F-8BB4-D89EAEAD62C8}" type="pres">
      <dgm:prSet presAssocID="{091E65C5-F436-463A-8B27-810B02EF03EB}" presName="parentText" presStyleLbl="node1" presStyleIdx="0" presStyleCnt="1">
        <dgm:presLayoutVars>
          <dgm:chMax val="0"/>
          <dgm:bulletEnabled val="1"/>
        </dgm:presLayoutVars>
      </dgm:prSet>
      <dgm:spPr/>
      <dgm:t>
        <a:bodyPr/>
        <a:lstStyle/>
        <a:p>
          <a:endParaRPr lang="en-US"/>
        </a:p>
      </dgm:t>
    </dgm:pt>
    <dgm:pt modelId="{9E025A6F-EA06-4134-89D9-FACF32C90385}" type="pres">
      <dgm:prSet presAssocID="{091E65C5-F436-463A-8B27-810B02EF03EB}" presName="childText" presStyleLbl="revTx" presStyleIdx="0" presStyleCnt="1">
        <dgm:presLayoutVars>
          <dgm:bulletEnabled val="1"/>
        </dgm:presLayoutVars>
      </dgm:prSet>
      <dgm:spPr/>
      <dgm:t>
        <a:bodyPr/>
        <a:lstStyle/>
        <a:p>
          <a:endParaRPr lang="en-US"/>
        </a:p>
      </dgm:t>
    </dgm:pt>
  </dgm:ptLst>
  <dgm:cxnLst>
    <dgm:cxn modelId="{019D8222-B95B-4886-947E-9FB8392D92E7}" srcId="{091E65C5-F436-463A-8B27-810B02EF03EB}" destId="{BBEB58BE-7A78-4753-8CAE-B49538B653C1}" srcOrd="0" destOrd="0" parTransId="{10717077-F5C8-495B-AF00-8AABD1B63DA0}" sibTransId="{844F433D-3469-40EC-8D39-75FDFBE91D08}"/>
    <dgm:cxn modelId="{CA765531-68A6-4F78-B7DD-58C98B4605AA}" type="presOf" srcId="{091E65C5-F436-463A-8B27-810B02EF03EB}" destId="{23153253-FAAB-443F-8BB4-D89EAEAD62C8}" srcOrd="0" destOrd="0" presId="urn:microsoft.com/office/officeart/2005/8/layout/vList2"/>
    <dgm:cxn modelId="{51660C75-5C9C-474E-BB82-F9D5071F1C14}" srcId="{9197FC74-509A-41CF-A552-710D6199DF50}" destId="{091E65C5-F436-463A-8B27-810B02EF03EB}" srcOrd="0" destOrd="0" parTransId="{EBB5DAA2-1F51-4600-B882-C04DE8D46B53}" sibTransId="{E10164C7-1AD5-4700-9B10-47E764FBCE72}"/>
    <dgm:cxn modelId="{8AA9939C-46B3-4B41-8BE2-BE21E0380345}" type="presOf" srcId="{BBEB58BE-7A78-4753-8CAE-B49538B653C1}" destId="{9E025A6F-EA06-4134-89D9-FACF32C90385}" srcOrd="0" destOrd="0" presId="urn:microsoft.com/office/officeart/2005/8/layout/vList2"/>
    <dgm:cxn modelId="{5825964D-2442-40F1-B8A8-44403DF42821}" type="presOf" srcId="{9197FC74-509A-41CF-A552-710D6199DF50}" destId="{BF39B488-D4AB-42CB-9B2B-01DC89BFBB02}" srcOrd="0" destOrd="0" presId="urn:microsoft.com/office/officeart/2005/8/layout/vList2"/>
    <dgm:cxn modelId="{C29D7455-58CA-4FB7-AB71-167C31769878}" type="presParOf" srcId="{BF39B488-D4AB-42CB-9B2B-01DC89BFBB02}" destId="{23153253-FAAB-443F-8BB4-D89EAEAD62C8}" srcOrd="0" destOrd="0" presId="urn:microsoft.com/office/officeart/2005/8/layout/vList2"/>
    <dgm:cxn modelId="{8B0CA1DA-0983-4A19-B8DB-44A1FF39A5CF}" type="presParOf" srcId="{BF39B488-D4AB-42CB-9B2B-01DC89BFBB02}" destId="{9E025A6F-EA06-4134-89D9-FACF32C90385}" srcOrd="1" destOrd="0" presId="urn:microsoft.com/office/officeart/2005/8/layout/vList2"/>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9197FC74-509A-41CF-A552-710D6199DF50}" type="doc">
      <dgm:prSet loTypeId="urn:microsoft.com/office/officeart/2005/8/layout/vList2" loCatId="list" qsTypeId="urn:microsoft.com/office/officeart/2005/8/quickstyle/simple1" qsCatId="simple" csTypeId="urn:microsoft.com/office/officeart/2005/8/colors/colorful4" csCatId="colorful" phldr="1"/>
      <dgm:spPr/>
      <dgm:t>
        <a:bodyPr/>
        <a:lstStyle/>
        <a:p>
          <a:endParaRPr lang="en-US"/>
        </a:p>
      </dgm:t>
    </dgm:pt>
    <dgm:pt modelId="{8FE099ED-96E0-486A-9718-30D56B9FF00B}">
      <dgm:prSet phldrT="[Text]" custT="1"/>
      <dgm:spPr/>
      <dgm:t>
        <a:bodyPr/>
        <a:lstStyle/>
        <a:p>
          <a:r>
            <a:rPr lang="en-US" sz="3600" dirty="0"/>
            <a:t>Individuals carrying firearms (LTC/</a:t>
          </a:r>
          <a:r>
            <a:rPr lang="en-US" sz="3600" dirty="0" err="1"/>
            <a:t>permitless</a:t>
          </a:r>
          <a:r>
            <a:rPr lang="en-US" sz="3600" dirty="0"/>
            <a:t> carry)</a:t>
          </a:r>
        </a:p>
      </dgm:t>
    </dgm:pt>
    <dgm:pt modelId="{8959B773-DD24-4C98-9869-642943CAAE60}" type="parTrans" cxnId="{DF2177AF-65AE-4273-8101-2639F820059B}">
      <dgm:prSet/>
      <dgm:spPr/>
      <dgm:t>
        <a:bodyPr/>
        <a:lstStyle/>
        <a:p>
          <a:endParaRPr lang="en-US"/>
        </a:p>
      </dgm:t>
    </dgm:pt>
    <dgm:pt modelId="{2CB99997-BA09-444E-9767-C4909E0F67C6}" type="sibTrans" cxnId="{DF2177AF-65AE-4273-8101-2639F820059B}">
      <dgm:prSet/>
      <dgm:spPr/>
      <dgm:t>
        <a:bodyPr/>
        <a:lstStyle/>
        <a:p>
          <a:endParaRPr lang="en-US"/>
        </a:p>
      </dgm:t>
    </dgm:pt>
    <dgm:pt modelId="{BC279F2C-5FB9-4597-A0FA-A224D7F40F43}">
      <dgm:prSet phldrT="[Text]"/>
      <dgm:spPr/>
      <dgm:t>
        <a:bodyPr/>
        <a:lstStyle/>
        <a:p>
          <a:r>
            <a:rPr lang="en-US" dirty="0"/>
            <a:t>If you decide to engage the shooter, holster your weapon once the threat is contained and keep your hands fully visible. You don’t want responding officers to believe you are the shooter. Once the threat is contained, stay with them, do not continue clearing the building.</a:t>
          </a:r>
        </a:p>
      </dgm:t>
    </dgm:pt>
    <dgm:pt modelId="{B90C9321-E2FF-4B65-BC5B-AAAA1D63DE37}" type="parTrans" cxnId="{E226EC98-8FE5-46B0-B83C-5627F2921E78}">
      <dgm:prSet/>
      <dgm:spPr/>
      <dgm:t>
        <a:bodyPr/>
        <a:lstStyle/>
        <a:p>
          <a:endParaRPr lang="en-US"/>
        </a:p>
      </dgm:t>
    </dgm:pt>
    <dgm:pt modelId="{12594175-402F-4997-9352-CDBFDEB7B485}" type="sibTrans" cxnId="{E226EC98-8FE5-46B0-B83C-5627F2921E78}">
      <dgm:prSet/>
      <dgm:spPr/>
      <dgm:t>
        <a:bodyPr/>
        <a:lstStyle/>
        <a:p>
          <a:endParaRPr lang="en-US"/>
        </a:p>
      </dgm:t>
    </dgm:pt>
    <dgm:pt modelId="{BF39B488-D4AB-42CB-9B2B-01DC89BFBB02}" type="pres">
      <dgm:prSet presAssocID="{9197FC74-509A-41CF-A552-710D6199DF50}" presName="linear" presStyleCnt="0">
        <dgm:presLayoutVars>
          <dgm:animLvl val="lvl"/>
          <dgm:resizeHandles val="exact"/>
        </dgm:presLayoutVars>
      </dgm:prSet>
      <dgm:spPr/>
      <dgm:t>
        <a:bodyPr/>
        <a:lstStyle/>
        <a:p>
          <a:endParaRPr lang="en-US"/>
        </a:p>
      </dgm:t>
    </dgm:pt>
    <dgm:pt modelId="{F9425BD5-B0A5-4430-9928-043D95FB2458}" type="pres">
      <dgm:prSet presAssocID="{8FE099ED-96E0-486A-9718-30D56B9FF00B}" presName="parentText" presStyleLbl="node1" presStyleIdx="0" presStyleCnt="1" custLinFactNeighborY="-51468">
        <dgm:presLayoutVars>
          <dgm:chMax val="0"/>
          <dgm:bulletEnabled val="1"/>
        </dgm:presLayoutVars>
      </dgm:prSet>
      <dgm:spPr/>
      <dgm:t>
        <a:bodyPr/>
        <a:lstStyle/>
        <a:p>
          <a:endParaRPr lang="en-US"/>
        </a:p>
      </dgm:t>
    </dgm:pt>
    <dgm:pt modelId="{5C91BBAB-9B83-4F7A-8EE5-E928BDBF3C0B}" type="pres">
      <dgm:prSet presAssocID="{8FE099ED-96E0-486A-9718-30D56B9FF00B}" presName="childText" presStyleLbl="revTx" presStyleIdx="0" presStyleCnt="1" custLinFactNeighborX="-732" custLinFactNeighborY="-553">
        <dgm:presLayoutVars>
          <dgm:bulletEnabled val="1"/>
        </dgm:presLayoutVars>
      </dgm:prSet>
      <dgm:spPr/>
      <dgm:t>
        <a:bodyPr/>
        <a:lstStyle/>
        <a:p>
          <a:endParaRPr lang="en-US"/>
        </a:p>
      </dgm:t>
    </dgm:pt>
  </dgm:ptLst>
  <dgm:cxnLst>
    <dgm:cxn modelId="{1A37F8A0-BA0C-46F1-9509-8CC2996B357E}" type="presOf" srcId="{8FE099ED-96E0-486A-9718-30D56B9FF00B}" destId="{F9425BD5-B0A5-4430-9928-043D95FB2458}" srcOrd="0" destOrd="0" presId="urn:microsoft.com/office/officeart/2005/8/layout/vList2"/>
    <dgm:cxn modelId="{25E47DC6-8534-46E6-8D77-E47EBD80F2C6}" type="presOf" srcId="{BC279F2C-5FB9-4597-A0FA-A224D7F40F43}" destId="{5C91BBAB-9B83-4F7A-8EE5-E928BDBF3C0B}" srcOrd="0" destOrd="0" presId="urn:microsoft.com/office/officeart/2005/8/layout/vList2"/>
    <dgm:cxn modelId="{DF2177AF-65AE-4273-8101-2639F820059B}" srcId="{9197FC74-509A-41CF-A552-710D6199DF50}" destId="{8FE099ED-96E0-486A-9718-30D56B9FF00B}" srcOrd="0" destOrd="0" parTransId="{8959B773-DD24-4C98-9869-642943CAAE60}" sibTransId="{2CB99997-BA09-444E-9767-C4909E0F67C6}"/>
    <dgm:cxn modelId="{E226EC98-8FE5-46B0-B83C-5627F2921E78}" srcId="{8FE099ED-96E0-486A-9718-30D56B9FF00B}" destId="{BC279F2C-5FB9-4597-A0FA-A224D7F40F43}" srcOrd="0" destOrd="0" parTransId="{B90C9321-E2FF-4B65-BC5B-AAAA1D63DE37}" sibTransId="{12594175-402F-4997-9352-CDBFDEB7B485}"/>
    <dgm:cxn modelId="{5825964D-2442-40F1-B8A8-44403DF42821}" type="presOf" srcId="{9197FC74-509A-41CF-A552-710D6199DF50}" destId="{BF39B488-D4AB-42CB-9B2B-01DC89BFBB02}" srcOrd="0" destOrd="0" presId="urn:microsoft.com/office/officeart/2005/8/layout/vList2"/>
    <dgm:cxn modelId="{5A5BD0B5-6DB6-4D62-BE46-CBEFD4FE869C}" type="presParOf" srcId="{BF39B488-D4AB-42CB-9B2B-01DC89BFBB02}" destId="{F9425BD5-B0A5-4430-9928-043D95FB2458}" srcOrd="0" destOrd="0" presId="urn:microsoft.com/office/officeart/2005/8/layout/vList2"/>
    <dgm:cxn modelId="{52F767A3-2A18-45D1-9301-ECB66D8282FA}" type="presParOf" srcId="{BF39B488-D4AB-42CB-9B2B-01DC89BFBB02}" destId="{5C91BBAB-9B83-4F7A-8EE5-E928BDBF3C0B}"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9197FC74-509A-41CF-A552-710D6199DF50}" type="doc">
      <dgm:prSet loTypeId="urn:microsoft.com/office/officeart/2005/8/layout/vList2" loCatId="list" qsTypeId="urn:microsoft.com/office/officeart/2005/8/quickstyle/simple1" qsCatId="simple" csTypeId="urn:microsoft.com/office/officeart/2005/8/colors/colorful4" csCatId="colorful" phldr="1"/>
      <dgm:spPr/>
      <dgm:t>
        <a:bodyPr/>
        <a:lstStyle/>
        <a:p>
          <a:endParaRPr lang="en-US"/>
        </a:p>
      </dgm:t>
    </dgm:pt>
    <dgm:pt modelId="{8FE099ED-96E0-486A-9718-30D56B9FF00B}">
      <dgm:prSet phldrT="[Text]"/>
      <dgm:spPr/>
      <dgm:t>
        <a:bodyPr/>
        <a:lstStyle/>
        <a:p>
          <a:r>
            <a:rPr lang="en-US" dirty="0"/>
            <a:t>Until Help Arrives</a:t>
          </a:r>
        </a:p>
      </dgm:t>
    </dgm:pt>
    <dgm:pt modelId="{8959B773-DD24-4C98-9869-642943CAAE60}" type="parTrans" cxnId="{DF2177AF-65AE-4273-8101-2639F820059B}">
      <dgm:prSet/>
      <dgm:spPr/>
      <dgm:t>
        <a:bodyPr/>
        <a:lstStyle/>
        <a:p>
          <a:endParaRPr lang="en-US"/>
        </a:p>
      </dgm:t>
    </dgm:pt>
    <dgm:pt modelId="{2CB99997-BA09-444E-9767-C4909E0F67C6}" type="sibTrans" cxnId="{DF2177AF-65AE-4273-8101-2639F820059B}">
      <dgm:prSet/>
      <dgm:spPr/>
      <dgm:t>
        <a:bodyPr/>
        <a:lstStyle/>
        <a:p>
          <a:endParaRPr lang="en-US"/>
        </a:p>
      </dgm:t>
    </dgm:pt>
    <dgm:pt modelId="{BC279F2C-5FB9-4597-A0FA-A224D7F40F43}">
      <dgm:prSet phldrT="[Text]"/>
      <dgm:spPr/>
      <dgm:t>
        <a:bodyPr/>
        <a:lstStyle/>
        <a:p>
          <a:r>
            <a:rPr lang="en-US" dirty="0"/>
            <a:t>Steps to take to help victims until first responders arrive</a:t>
          </a:r>
        </a:p>
      </dgm:t>
    </dgm:pt>
    <dgm:pt modelId="{B90C9321-E2FF-4B65-BC5B-AAAA1D63DE37}" type="parTrans" cxnId="{E226EC98-8FE5-46B0-B83C-5627F2921E78}">
      <dgm:prSet/>
      <dgm:spPr/>
      <dgm:t>
        <a:bodyPr/>
        <a:lstStyle/>
        <a:p>
          <a:endParaRPr lang="en-US"/>
        </a:p>
      </dgm:t>
    </dgm:pt>
    <dgm:pt modelId="{12594175-402F-4997-9352-CDBFDEB7B485}" type="sibTrans" cxnId="{E226EC98-8FE5-46B0-B83C-5627F2921E78}">
      <dgm:prSet/>
      <dgm:spPr/>
      <dgm:t>
        <a:bodyPr/>
        <a:lstStyle/>
        <a:p>
          <a:endParaRPr lang="en-US"/>
        </a:p>
      </dgm:t>
    </dgm:pt>
    <dgm:pt modelId="{091E65C5-F436-463A-8B27-810B02EF03EB}">
      <dgm:prSet phldrT="[Text]"/>
      <dgm:spPr/>
      <dgm:t>
        <a:bodyPr/>
        <a:lstStyle/>
        <a:p>
          <a:r>
            <a:rPr lang="en-US" dirty="0"/>
            <a:t>Stop the Bleed</a:t>
          </a:r>
        </a:p>
      </dgm:t>
    </dgm:pt>
    <dgm:pt modelId="{EBB5DAA2-1F51-4600-B882-C04DE8D46B53}" type="parTrans" cxnId="{51660C75-5C9C-474E-BB82-F9D5071F1C14}">
      <dgm:prSet/>
      <dgm:spPr/>
      <dgm:t>
        <a:bodyPr/>
        <a:lstStyle/>
        <a:p>
          <a:endParaRPr lang="en-US"/>
        </a:p>
      </dgm:t>
    </dgm:pt>
    <dgm:pt modelId="{E10164C7-1AD5-4700-9B10-47E764FBCE72}" type="sibTrans" cxnId="{51660C75-5C9C-474E-BB82-F9D5071F1C14}">
      <dgm:prSet/>
      <dgm:spPr/>
      <dgm:t>
        <a:bodyPr/>
        <a:lstStyle/>
        <a:p>
          <a:endParaRPr lang="en-US"/>
        </a:p>
      </dgm:t>
    </dgm:pt>
    <dgm:pt modelId="{BBEB58BE-7A78-4753-8CAE-B49538B653C1}">
      <dgm:prSet phldrT="[Text]"/>
      <dgm:spPr/>
      <dgm:t>
        <a:bodyPr/>
        <a:lstStyle/>
        <a:p>
          <a:r>
            <a:rPr lang="en-US" dirty="0"/>
            <a:t>Specific training on how to help stop life-threatening, bleeding injuries</a:t>
          </a:r>
        </a:p>
      </dgm:t>
    </dgm:pt>
    <dgm:pt modelId="{10717077-F5C8-495B-AF00-8AABD1B63DA0}" type="parTrans" cxnId="{019D8222-B95B-4886-947E-9FB8392D92E7}">
      <dgm:prSet/>
      <dgm:spPr/>
      <dgm:t>
        <a:bodyPr/>
        <a:lstStyle/>
        <a:p>
          <a:endParaRPr lang="en-US"/>
        </a:p>
      </dgm:t>
    </dgm:pt>
    <dgm:pt modelId="{844F433D-3469-40EC-8D39-75FDFBE91D08}" type="sibTrans" cxnId="{019D8222-B95B-4886-947E-9FB8392D92E7}">
      <dgm:prSet/>
      <dgm:spPr/>
      <dgm:t>
        <a:bodyPr/>
        <a:lstStyle/>
        <a:p>
          <a:endParaRPr lang="en-US"/>
        </a:p>
      </dgm:t>
    </dgm:pt>
    <dgm:pt modelId="{BF39B488-D4AB-42CB-9B2B-01DC89BFBB02}" type="pres">
      <dgm:prSet presAssocID="{9197FC74-509A-41CF-A552-710D6199DF50}" presName="linear" presStyleCnt="0">
        <dgm:presLayoutVars>
          <dgm:animLvl val="lvl"/>
          <dgm:resizeHandles val="exact"/>
        </dgm:presLayoutVars>
      </dgm:prSet>
      <dgm:spPr/>
      <dgm:t>
        <a:bodyPr/>
        <a:lstStyle/>
        <a:p>
          <a:endParaRPr lang="en-US"/>
        </a:p>
      </dgm:t>
    </dgm:pt>
    <dgm:pt modelId="{F9425BD5-B0A5-4430-9928-043D95FB2458}" type="pres">
      <dgm:prSet presAssocID="{8FE099ED-96E0-486A-9718-30D56B9FF00B}" presName="parentText" presStyleLbl="node1" presStyleIdx="0" presStyleCnt="2" custLinFactNeighborY="-17392">
        <dgm:presLayoutVars>
          <dgm:chMax val="0"/>
          <dgm:bulletEnabled val="1"/>
        </dgm:presLayoutVars>
      </dgm:prSet>
      <dgm:spPr/>
      <dgm:t>
        <a:bodyPr/>
        <a:lstStyle/>
        <a:p>
          <a:endParaRPr lang="en-US"/>
        </a:p>
      </dgm:t>
    </dgm:pt>
    <dgm:pt modelId="{5C91BBAB-9B83-4F7A-8EE5-E928BDBF3C0B}" type="pres">
      <dgm:prSet presAssocID="{8FE099ED-96E0-486A-9718-30D56B9FF00B}" presName="childText" presStyleLbl="revTx" presStyleIdx="0" presStyleCnt="2" custLinFactNeighborY="-1852">
        <dgm:presLayoutVars>
          <dgm:bulletEnabled val="1"/>
        </dgm:presLayoutVars>
      </dgm:prSet>
      <dgm:spPr/>
      <dgm:t>
        <a:bodyPr/>
        <a:lstStyle/>
        <a:p>
          <a:endParaRPr lang="en-US"/>
        </a:p>
      </dgm:t>
    </dgm:pt>
    <dgm:pt modelId="{23153253-FAAB-443F-8BB4-D89EAEAD62C8}" type="pres">
      <dgm:prSet presAssocID="{091E65C5-F436-463A-8B27-810B02EF03EB}" presName="parentText" presStyleLbl="node1" presStyleIdx="1" presStyleCnt="2">
        <dgm:presLayoutVars>
          <dgm:chMax val="0"/>
          <dgm:bulletEnabled val="1"/>
        </dgm:presLayoutVars>
      </dgm:prSet>
      <dgm:spPr/>
      <dgm:t>
        <a:bodyPr/>
        <a:lstStyle/>
        <a:p>
          <a:endParaRPr lang="en-US"/>
        </a:p>
      </dgm:t>
    </dgm:pt>
    <dgm:pt modelId="{9E025A6F-EA06-4134-89D9-FACF32C90385}" type="pres">
      <dgm:prSet presAssocID="{091E65C5-F436-463A-8B27-810B02EF03EB}" presName="childText" presStyleLbl="revTx" presStyleIdx="1" presStyleCnt="2">
        <dgm:presLayoutVars>
          <dgm:bulletEnabled val="1"/>
        </dgm:presLayoutVars>
      </dgm:prSet>
      <dgm:spPr/>
      <dgm:t>
        <a:bodyPr/>
        <a:lstStyle/>
        <a:p>
          <a:endParaRPr lang="en-US"/>
        </a:p>
      </dgm:t>
    </dgm:pt>
  </dgm:ptLst>
  <dgm:cxnLst>
    <dgm:cxn modelId="{CA765531-68A6-4F78-B7DD-58C98B4605AA}" type="presOf" srcId="{091E65C5-F436-463A-8B27-810B02EF03EB}" destId="{23153253-FAAB-443F-8BB4-D89EAEAD62C8}" srcOrd="0" destOrd="0" presId="urn:microsoft.com/office/officeart/2005/8/layout/vList2"/>
    <dgm:cxn modelId="{1A37F8A0-BA0C-46F1-9509-8CC2996B357E}" type="presOf" srcId="{8FE099ED-96E0-486A-9718-30D56B9FF00B}" destId="{F9425BD5-B0A5-4430-9928-043D95FB2458}" srcOrd="0" destOrd="0" presId="urn:microsoft.com/office/officeart/2005/8/layout/vList2"/>
    <dgm:cxn modelId="{E226EC98-8FE5-46B0-B83C-5627F2921E78}" srcId="{8FE099ED-96E0-486A-9718-30D56B9FF00B}" destId="{BC279F2C-5FB9-4597-A0FA-A224D7F40F43}" srcOrd="0" destOrd="0" parTransId="{B90C9321-E2FF-4B65-BC5B-AAAA1D63DE37}" sibTransId="{12594175-402F-4997-9352-CDBFDEB7B485}"/>
    <dgm:cxn modelId="{25E47DC6-8534-46E6-8D77-E47EBD80F2C6}" type="presOf" srcId="{BC279F2C-5FB9-4597-A0FA-A224D7F40F43}" destId="{5C91BBAB-9B83-4F7A-8EE5-E928BDBF3C0B}" srcOrd="0" destOrd="0" presId="urn:microsoft.com/office/officeart/2005/8/layout/vList2"/>
    <dgm:cxn modelId="{5825964D-2442-40F1-B8A8-44403DF42821}" type="presOf" srcId="{9197FC74-509A-41CF-A552-710D6199DF50}" destId="{BF39B488-D4AB-42CB-9B2B-01DC89BFBB02}" srcOrd="0" destOrd="0" presId="urn:microsoft.com/office/officeart/2005/8/layout/vList2"/>
    <dgm:cxn modelId="{51660C75-5C9C-474E-BB82-F9D5071F1C14}" srcId="{9197FC74-509A-41CF-A552-710D6199DF50}" destId="{091E65C5-F436-463A-8B27-810B02EF03EB}" srcOrd="1" destOrd="0" parTransId="{EBB5DAA2-1F51-4600-B882-C04DE8D46B53}" sibTransId="{E10164C7-1AD5-4700-9B10-47E764FBCE72}"/>
    <dgm:cxn modelId="{DF2177AF-65AE-4273-8101-2639F820059B}" srcId="{9197FC74-509A-41CF-A552-710D6199DF50}" destId="{8FE099ED-96E0-486A-9718-30D56B9FF00B}" srcOrd="0" destOrd="0" parTransId="{8959B773-DD24-4C98-9869-642943CAAE60}" sibTransId="{2CB99997-BA09-444E-9767-C4909E0F67C6}"/>
    <dgm:cxn modelId="{019D8222-B95B-4886-947E-9FB8392D92E7}" srcId="{091E65C5-F436-463A-8B27-810B02EF03EB}" destId="{BBEB58BE-7A78-4753-8CAE-B49538B653C1}" srcOrd="0" destOrd="0" parTransId="{10717077-F5C8-495B-AF00-8AABD1B63DA0}" sibTransId="{844F433D-3469-40EC-8D39-75FDFBE91D08}"/>
    <dgm:cxn modelId="{8AA9939C-46B3-4B41-8BE2-BE21E0380345}" type="presOf" srcId="{BBEB58BE-7A78-4753-8CAE-B49538B653C1}" destId="{9E025A6F-EA06-4134-89D9-FACF32C90385}" srcOrd="0" destOrd="0" presId="urn:microsoft.com/office/officeart/2005/8/layout/vList2"/>
    <dgm:cxn modelId="{5A5BD0B5-6DB6-4D62-BE46-CBEFD4FE869C}" type="presParOf" srcId="{BF39B488-D4AB-42CB-9B2B-01DC89BFBB02}" destId="{F9425BD5-B0A5-4430-9928-043D95FB2458}" srcOrd="0" destOrd="0" presId="urn:microsoft.com/office/officeart/2005/8/layout/vList2"/>
    <dgm:cxn modelId="{52F767A3-2A18-45D1-9301-ECB66D8282FA}" type="presParOf" srcId="{BF39B488-D4AB-42CB-9B2B-01DC89BFBB02}" destId="{5C91BBAB-9B83-4F7A-8EE5-E928BDBF3C0B}" srcOrd="1" destOrd="0" presId="urn:microsoft.com/office/officeart/2005/8/layout/vList2"/>
    <dgm:cxn modelId="{C29D7455-58CA-4FB7-AB71-167C31769878}" type="presParOf" srcId="{BF39B488-D4AB-42CB-9B2B-01DC89BFBB02}" destId="{23153253-FAAB-443F-8BB4-D89EAEAD62C8}" srcOrd="2" destOrd="0" presId="urn:microsoft.com/office/officeart/2005/8/layout/vList2"/>
    <dgm:cxn modelId="{8B0CA1DA-0983-4A19-B8DB-44A1FF39A5CF}" type="presParOf" srcId="{BF39B488-D4AB-42CB-9B2B-01DC89BFBB02}" destId="{9E025A6F-EA06-4134-89D9-FACF32C90385}"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68F4BBF4-414D-4D09-86C6-3C914C79EEF3}" type="doc">
      <dgm:prSet loTypeId="urn:microsoft.com/office/officeart/2005/8/layout/bProcess4" loCatId="process" qsTypeId="urn:microsoft.com/office/officeart/2005/8/quickstyle/simple1" qsCatId="simple" csTypeId="urn:microsoft.com/office/officeart/2005/8/colors/colorful4" csCatId="colorful" phldr="1"/>
      <dgm:spPr/>
      <dgm:t>
        <a:bodyPr/>
        <a:lstStyle/>
        <a:p>
          <a:endParaRPr lang="en-US"/>
        </a:p>
      </dgm:t>
    </dgm:pt>
    <dgm:pt modelId="{88FC02B6-DF68-4C3E-BE34-15383B472B27}">
      <dgm:prSet phldrT="[Text]"/>
      <dgm:spPr/>
      <dgm:t>
        <a:bodyPr/>
        <a:lstStyle/>
        <a:p>
          <a:r>
            <a:rPr lang="en-US" dirty="0"/>
            <a:t>Real or imagined grievance or humiliation</a:t>
          </a:r>
        </a:p>
      </dgm:t>
    </dgm:pt>
    <dgm:pt modelId="{3FDB6FF2-DB66-4651-A1C3-1A1F32272082}" type="parTrans" cxnId="{F0A3DE6C-DEC3-41C8-BB50-ED893DFC937F}">
      <dgm:prSet/>
      <dgm:spPr/>
      <dgm:t>
        <a:bodyPr/>
        <a:lstStyle/>
        <a:p>
          <a:endParaRPr lang="en-US"/>
        </a:p>
      </dgm:t>
    </dgm:pt>
    <dgm:pt modelId="{168E74D9-A91E-4846-8098-92BB81A50C79}" type="sibTrans" cxnId="{F0A3DE6C-DEC3-41C8-BB50-ED893DFC937F}">
      <dgm:prSet/>
      <dgm:spPr/>
      <dgm:t>
        <a:bodyPr/>
        <a:lstStyle/>
        <a:p>
          <a:endParaRPr lang="en-US"/>
        </a:p>
      </dgm:t>
    </dgm:pt>
    <dgm:pt modelId="{FF6C5E9D-D338-448A-9092-5C0775EBCD64}">
      <dgm:prSet phldrT="[Text]"/>
      <dgm:spPr/>
      <dgm:t>
        <a:bodyPr/>
        <a:lstStyle/>
        <a:p>
          <a:r>
            <a:rPr lang="en-US" dirty="0"/>
            <a:t>Feels a need for revenge or justice</a:t>
          </a:r>
        </a:p>
      </dgm:t>
    </dgm:pt>
    <dgm:pt modelId="{7FDFBE11-96EE-44D8-B2A7-C68F1214DDC7}" type="parTrans" cxnId="{1C6E7EB0-F60B-4985-9C1D-C0D6997A3C9F}">
      <dgm:prSet/>
      <dgm:spPr/>
      <dgm:t>
        <a:bodyPr/>
        <a:lstStyle/>
        <a:p>
          <a:endParaRPr lang="en-US"/>
        </a:p>
      </dgm:t>
    </dgm:pt>
    <dgm:pt modelId="{7A13C26B-AA0F-493E-A755-2D06C8E1130A}" type="sibTrans" cxnId="{1C6E7EB0-F60B-4985-9C1D-C0D6997A3C9F}">
      <dgm:prSet/>
      <dgm:spPr/>
      <dgm:t>
        <a:bodyPr/>
        <a:lstStyle/>
        <a:p>
          <a:endParaRPr lang="en-US"/>
        </a:p>
      </dgm:t>
    </dgm:pt>
    <dgm:pt modelId="{72B6EA8D-EEE4-4EC0-B107-B28BFBEA1939}">
      <dgm:prSet phldrT="[Text]"/>
      <dgm:spPr/>
      <dgm:t>
        <a:bodyPr/>
        <a:lstStyle/>
        <a:p>
          <a:r>
            <a:rPr lang="en-US" dirty="0"/>
            <a:t>Feels need for notoriety or recognition</a:t>
          </a:r>
        </a:p>
      </dgm:t>
    </dgm:pt>
    <dgm:pt modelId="{264EBE18-589D-44A0-AFA6-E103D99AD7F1}" type="parTrans" cxnId="{39986582-3E4B-4F66-A964-76C7F8E8C4B8}">
      <dgm:prSet/>
      <dgm:spPr/>
      <dgm:t>
        <a:bodyPr/>
        <a:lstStyle/>
        <a:p>
          <a:endParaRPr lang="en-US"/>
        </a:p>
      </dgm:t>
    </dgm:pt>
    <dgm:pt modelId="{C120B80E-4CE6-4411-B822-A45679866010}" type="sibTrans" cxnId="{39986582-3E4B-4F66-A964-76C7F8E8C4B8}">
      <dgm:prSet/>
      <dgm:spPr/>
      <dgm:t>
        <a:bodyPr/>
        <a:lstStyle/>
        <a:p>
          <a:endParaRPr lang="en-US"/>
        </a:p>
      </dgm:t>
    </dgm:pt>
    <dgm:pt modelId="{C2EFF3FA-C664-4B9D-BC7E-B4DDCA804364}">
      <dgm:prSet phldrT="[Text]"/>
      <dgm:spPr/>
      <dgm:t>
        <a:bodyPr/>
        <a:lstStyle/>
        <a:p>
          <a:r>
            <a:rPr lang="en-US" dirty="0"/>
            <a:t>Researches and plans attack</a:t>
          </a:r>
        </a:p>
      </dgm:t>
    </dgm:pt>
    <dgm:pt modelId="{0CA3D815-6F68-4068-B56E-B51850078906}" type="parTrans" cxnId="{C5986206-5397-4168-B0B4-3D7E4923A0A1}">
      <dgm:prSet/>
      <dgm:spPr/>
      <dgm:t>
        <a:bodyPr/>
        <a:lstStyle/>
        <a:p>
          <a:endParaRPr lang="en-US"/>
        </a:p>
      </dgm:t>
    </dgm:pt>
    <dgm:pt modelId="{A2D10DF2-5E40-4BC8-A3CD-1DEAB549A518}" type="sibTrans" cxnId="{C5986206-5397-4168-B0B4-3D7E4923A0A1}">
      <dgm:prSet/>
      <dgm:spPr/>
      <dgm:t>
        <a:bodyPr/>
        <a:lstStyle/>
        <a:p>
          <a:endParaRPr lang="en-US"/>
        </a:p>
      </dgm:t>
    </dgm:pt>
    <dgm:pt modelId="{0072761B-D7D4-41AF-AF85-A4C2FE67832F}">
      <dgm:prSet phldrT="[Text]"/>
      <dgm:spPr/>
      <dgm:t>
        <a:bodyPr/>
        <a:lstStyle/>
        <a:p>
          <a:r>
            <a:rPr lang="en-US" dirty="0"/>
            <a:t>Develops desire to kill and/or be killed</a:t>
          </a:r>
        </a:p>
      </dgm:t>
    </dgm:pt>
    <dgm:pt modelId="{93811DB8-8EE0-4F0D-A24A-D9998C197945}" type="parTrans" cxnId="{E0ADDA8C-25BF-4DE5-B593-3420FAFA769D}">
      <dgm:prSet/>
      <dgm:spPr/>
      <dgm:t>
        <a:bodyPr/>
        <a:lstStyle/>
        <a:p>
          <a:endParaRPr lang="en-US"/>
        </a:p>
      </dgm:t>
    </dgm:pt>
    <dgm:pt modelId="{43EFC889-051B-4CEB-BFA0-A91EB87334AE}" type="sibTrans" cxnId="{E0ADDA8C-25BF-4DE5-B593-3420FAFA769D}">
      <dgm:prSet/>
      <dgm:spPr/>
      <dgm:t>
        <a:bodyPr/>
        <a:lstStyle/>
        <a:p>
          <a:endParaRPr lang="en-US"/>
        </a:p>
      </dgm:t>
    </dgm:pt>
    <dgm:pt modelId="{2CA51EED-9128-43E4-96D0-9BF0542124E2}">
      <dgm:prSet phldrT="[Text]"/>
      <dgm:spPr/>
      <dgm:t>
        <a:bodyPr/>
        <a:lstStyle/>
        <a:p>
          <a:r>
            <a:rPr lang="en-US" dirty="0"/>
            <a:t>Cannot perceive better way to solve problem</a:t>
          </a:r>
        </a:p>
      </dgm:t>
    </dgm:pt>
    <dgm:pt modelId="{B9092D98-4E2D-44E7-9C2F-C75A0C161481}" type="parTrans" cxnId="{7FF77340-B3A2-4064-A14F-E7C3330DEE53}">
      <dgm:prSet/>
      <dgm:spPr/>
      <dgm:t>
        <a:bodyPr/>
        <a:lstStyle/>
        <a:p>
          <a:endParaRPr lang="en-US"/>
        </a:p>
      </dgm:t>
    </dgm:pt>
    <dgm:pt modelId="{7A354211-8C83-477F-A84D-8D9FB90FC519}" type="sibTrans" cxnId="{7FF77340-B3A2-4064-A14F-E7C3330DEE53}">
      <dgm:prSet/>
      <dgm:spPr/>
      <dgm:t>
        <a:bodyPr/>
        <a:lstStyle/>
        <a:p>
          <a:endParaRPr lang="en-US"/>
        </a:p>
      </dgm:t>
    </dgm:pt>
    <dgm:pt modelId="{76DB8D6D-F34D-41D5-9EA6-B574E638816B}">
      <dgm:prSet phldrT="[Text]"/>
      <dgm:spPr/>
      <dgm:t>
        <a:bodyPr/>
        <a:lstStyle/>
        <a:p>
          <a:r>
            <a:rPr lang="en-US" dirty="0"/>
            <a:t>Begins actual preparation for attack</a:t>
          </a:r>
        </a:p>
      </dgm:t>
    </dgm:pt>
    <dgm:pt modelId="{35539571-B36B-4263-9179-40983CC87C4C}" type="parTrans" cxnId="{F00CFCBA-E53F-4F3B-96BF-1C1D646B37DB}">
      <dgm:prSet/>
      <dgm:spPr/>
      <dgm:t>
        <a:bodyPr/>
        <a:lstStyle/>
        <a:p>
          <a:endParaRPr lang="en-US"/>
        </a:p>
      </dgm:t>
    </dgm:pt>
    <dgm:pt modelId="{1665B5E7-04F6-4EAF-B793-191260D4EA39}" type="sibTrans" cxnId="{F00CFCBA-E53F-4F3B-96BF-1C1D646B37DB}">
      <dgm:prSet/>
      <dgm:spPr/>
      <dgm:t>
        <a:bodyPr/>
        <a:lstStyle/>
        <a:p>
          <a:endParaRPr lang="en-US"/>
        </a:p>
      </dgm:t>
    </dgm:pt>
    <dgm:pt modelId="{6F73E51D-C0C9-471C-BE8C-4472856E383B}">
      <dgm:prSet phldrT="[Text]"/>
      <dgm:spPr/>
      <dgm:t>
        <a:bodyPr/>
        <a:lstStyle/>
        <a:p>
          <a:r>
            <a:rPr lang="en-US" dirty="0"/>
            <a:t>Breaches area</a:t>
          </a:r>
        </a:p>
      </dgm:t>
    </dgm:pt>
    <dgm:pt modelId="{D7E202E6-D346-40E0-8C3A-555B14CD15D6}" type="parTrans" cxnId="{06D6706C-9E6C-43C2-A047-DCF7A0CB6F3C}">
      <dgm:prSet/>
      <dgm:spPr/>
      <dgm:t>
        <a:bodyPr/>
        <a:lstStyle/>
        <a:p>
          <a:endParaRPr lang="en-US"/>
        </a:p>
      </dgm:t>
    </dgm:pt>
    <dgm:pt modelId="{0D65AFF7-81F8-408F-B278-65F882F6AA26}" type="sibTrans" cxnId="{06D6706C-9E6C-43C2-A047-DCF7A0CB6F3C}">
      <dgm:prSet/>
      <dgm:spPr/>
      <dgm:t>
        <a:bodyPr/>
        <a:lstStyle/>
        <a:p>
          <a:endParaRPr lang="en-US"/>
        </a:p>
      </dgm:t>
    </dgm:pt>
    <dgm:pt modelId="{EF0497F0-BB6C-4AEF-B8B3-5637D6ABD841}">
      <dgm:prSet phldrT="[Text]"/>
      <dgm:spPr/>
      <dgm:t>
        <a:bodyPr/>
        <a:lstStyle/>
        <a:p>
          <a:r>
            <a:rPr lang="en-US" dirty="0"/>
            <a:t>Attacks</a:t>
          </a:r>
        </a:p>
      </dgm:t>
    </dgm:pt>
    <dgm:pt modelId="{0F8F689E-313F-446D-B851-0E77E38ED8A6}" type="parTrans" cxnId="{E9B582FA-2188-4096-85F3-ACB89934025D}">
      <dgm:prSet/>
      <dgm:spPr/>
      <dgm:t>
        <a:bodyPr/>
        <a:lstStyle/>
        <a:p>
          <a:endParaRPr lang="en-US"/>
        </a:p>
      </dgm:t>
    </dgm:pt>
    <dgm:pt modelId="{85B87F5B-3CC4-4EBA-89E3-867633314809}" type="sibTrans" cxnId="{E9B582FA-2188-4096-85F3-ACB89934025D}">
      <dgm:prSet/>
      <dgm:spPr/>
      <dgm:t>
        <a:bodyPr/>
        <a:lstStyle/>
        <a:p>
          <a:endParaRPr lang="en-US"/>
        </a:p>
      </dgm:t>
    </dgm:pt>
    <dgm:pt modelId="{B0554F9D-96B8-4D9F-82F2-50F49022EABF}" type="pres">
      <dgm:prSet presAssocID="{68F4BBF4-414D-4D09-86C6-3C914C79EEF3}" presName="Name0" presStyleCnt="0">
        <dgm:presLayoutVars>
          <dgm:dir/>
          <dgm:resizeHandles/>
        </dgm:presLayoutVars>
      </dgm:prSet>
      <dgm:spPr/>
      <dgm:t>
        <a:bodyPr/>
        <a:lstStyle/>
        <a:p>
          <a:endParaRPr lang="en-US"/>
        </a:p>
      </dgm:t>
    </dgm:pt>
    <dgm:pt modelId="{79ED5CF9-84F5-4D5E-B5E2-6114337DC57E}" type="pres">
      <dgm:prSet presAssocID="{88FC02B6-DF68-4C3E-BE34-15383B472B27}" presName="compNode" presStyleCnt="0"/>
      <dgm:spPr/>
    </dgm:pt>
    <dgm:pt modelId="{01ED61A7-1964-4803-8FD1-D45AAC4F935B}" type="pres">
      <dgm:prSet presAssocID="{88FC02B6-DF68-4C3E-BE34-15383B472B27}" presName="dummyConnPt" presStyleCnt="0"/>
      <dgm:spPr/>
    </dgm:pt>
    <dgm:pt modelId="{BDE77E75-B1C1-47CC-98C8-7768D64598C7}" type="pres">
      <dgm:prSet presAssocID="{88FC02B6-DF68-4C3E-BE34-15383B472B27}" presName="node" presStyleLbl="node1" presStyleIdx="0" presStyleCnt="9" custLinFactNeighborX="-44133">
        <dgm:presLayoutVars>
          <dgm:bulletEnabled val="1"/>
        </dgm:presLayoutVars>
      </dgm:prSet>
      <dgm:spPr/>
      <dgm:t>
        <a:bodyPr/>
        <a:lstStyle/>
        <a:p>
          <a:endParaRPr lang="en-US"/>
        </a:p>
      </dgm:t>
    </dgm:pt>
    <dgm:pt modelId="{99B53884-1E94-4550-9D0D-C8B4F184C5C1}" type="pres">
      <dgm:prSet presAssocID="{168E74D9-A91E-4846-8098-92BB81A50C79}" presName="sibTrans" presStyleLbl="bgSibTrans2D1" presStyleIdx="0" presStyleCnt="8" custLinFactNeighborX="11760"/>
      <dgm:spPr/>
      <dgm:t>
        <a:bodyPr/>
        <a:lstStyle/>
        <a:p>
          <a:endParaRPr lang="en-US"/>
        </a:p>
      </dgm:t>
    </dgm:pt>
    <dgm:pt modelId="{933EB1B8-EA72-4429-ACD1-283AEA466C66}" type="pres">
      <dgm:prSet presAssocID="{FF6C5E9D-D338-448A-9092-5C0775EBCD64}" presName="compNode" presStyleCnt="0"/>
      <dgm:spPr/>
    </dgm:pt>
    <dgm:pt modelId="{836C4F06-5F0B-4D05-835B-0D6B4A22270C}" type="pres">
      <dgm:prSet presAssocID="{FF6C5E9D-D338-448A-9092-5C0775EBCD64}" presName="dummyConnPt" presStyleCnt="0"/>
      <dgm:spPr/>
    </dgm:pt>
    <dgm:pt modelId="{AC5C050F-A259-43F9-A924-0BBE7854AF8F}" type="pres">
      <dgm:prSet presAssocID="{FF6C5E9D-D338-448A-9092-5C0775EBCD64}" presName="node" presStyleLbl="node1" presStyleIdx="1" presStyleCnt="9" custLinFactNeighborX="-44133">
        <dgm:presLayoutVars>
          <dgm:bulletEnabled val="1"/>
        </dgm:presLayoutVars>
      </dgm:prSet>
      <dgm:spPr/>
      <dgm:t>
        <a:bodyPr/>
        <a:lstStyle/>
        <a:p>
          <a:endParaRPr lang="en-US"/>
        </a:p>
      </dgm:t>
    </dgm:pt>
    <dgm:pt modelId="{C8212C23-F12E-40A8-B408-3208B7DE279B}" type="pres">
      <dgm:prSet presAssocID="{7A13C26B-AA0F-493E-A755-2D06C8E1130A}" presName="sibTrans" presStyleLbl="bgSibTrans2D1" presStyleIdx="1" presStyleCnt="8" custLinFactNeighborX="11760"/>
      <dgm:spPr/>
      <dgm:t>
        <a:bodyPr/>
        <a:lstStyle/>
        <a:p>
          <a:endParaRPr lang="en-US"/>
        </a:p>
      </dgm:t>
    </dgm:pt>
    <dgm:pt modelId="{DF212835-6A14-418D-8B37-1CB7134643CA}" type="pres">
      <dgm:prSet presAssocID="{72B6EA8D-EEE4-4EC0-B107-B28BFBEA1939}" presName="compNode" presStyleCnt="0"/>
      <dgm:spPr/>
    </dgm:pt>
    <dgm:pt modelId="{4326D900-BECB-47E9-B502-084FCC15D41F}" type="pres">
      <dgm:prSet presAssocID="{72B6EA8D-EEE4-4EC0-B107-B28BFBEA1939}" presName="dummyConnPt" presStyleCnt="0"/>
      <dgm:spPr/>
    </dgm:pt>
    <dgm:pt modelId="{C4037ECF-73C9-47F0-A544-CDCF92F86925}" type="pres">
      <dgm:prSet presAssocID="{72B6EA8D-EEE4-4EC0-B107-B28BFBEA1939}" presName="node" presStyleLbl="node1" presStyleIdx="2" presStyleCnt="9" custLinFactNeighborX="-44133">
        <dgm:presLayoutVars>
          <dgm:bulletEnabled val="1"/>
        </dgm:presLayoutVars>
      </dgm:prSet>
      <dgm:spPr/>
      <dgm:t>
        <a:bodyPr/>
        <a:lstStyle/>
        <a:p>
          <a:endParaRPr lang="en-US"/>
        </a:p>
      </dgm:t>
    </dgm:pt>
    <dgm:pt modelId="{9A7BE957-8781-4E8D-91CA-C51C2BA56970}" type="pres">
      <dgm:prSet presAssocID="{C120B80E-4CE6-4411-B822-A45679866010}" presName="sibTrans" presStyleLbl="bgSibTrans2D1" presStyleIdx="2" presStyleCnt="8" custScaleX="98147"/>
      <dgm:spPr/>
      <dgm:t>
        <a:bodyPr/>
        <a:lstStyle/>
        <a:p>
          <a:endParaRPr lang="en-US"/>
        </a:p>
      </dgm:t>
    </dgm:pt>
    <dgm:pt modelId="{0ED47BDA-03A7-477A-BC99-14DF88914ECD}" type="pres">
      <dgm:prSet presAssocID="{C2EFF3FA-C664-4B9D-BC7E-B4DDCA804364}" presName="compNode" presStyleCnt="0"/>
      <dgm:spPr/>
    </dgm:pt>
    <dgm:pt modelId="{109546B1-294E-461C-BD52-CBAE9147AD2A}" type="pres">
      <dgm:prSet presAssocID="{C2EFF3FA-C664-4B9D-BC7E-B4DDCA804364}" presName="dummyConnPt" presStyleCnt="0"/>
      <dgm:spPr/>
    </dgm:pt>
    <dgm:pt modelId="{A58F526E-6808-45C4-8E18-5D8651A60217}" type="pres">
      <dgm:prSet presAssocID="{C2EFF3FA-C664-4B9D-BC7E-B4DDCA804364}" presName="node" presStyleLbl="node1" presStyleIdx="3" presStyleCnt="9" custLinFactNeighborX="-41910" custLinFactNeighborY="-1095">
        <dgm:presLayoutVars>
          <dgm:bulletEnabled val="1"/>
        </dgm:presLayoutVars>
      </dgm:prSet>
      <dgm:spPr/>
      <dgm:t>
        <a:bodyPr/>
        <a:lstStyle/>
        <a:p>
          <a:endParaRPr lang="en-US"/>
        </a:p>
      </dgm:t>
    </dgm:pt>
    <dgm:pt modelId="{C6956A1A-76FE-4095-A456-F0D9F872AB92}" type="pres">
      <dgm:prSet presAssocID="{A2D10DF2-5E40-4BC8-A3CD-1DEAB549A518}" presName="sibTrans" presStyleLbl="bgSibTrans2D1" presStyleIdx="3" presStyleCnt="8"/>
      <dgm:spPr/>
      <dgm:t>
        <a:bodyPr/>
        <a:lstStyle/>
        <a:p>
          <a:endParaRPr lang="en-US"/>
        </a:p>
      </dgm:t>
    </dgm:pt>
    <dgm:pt modelId="{6546C11D-F38E-4F69-BEB9-55526D7F755D}" type="pres">
      <dgm:prSet presAssocID="{0072761B-D7D4-41AF-AF85-A4C2FE67832F}" presName="compNode" presStyleCnt="0"/>
      <dgm:spPr/>
    </dgm:pt>
    <dgm:pt modelId="{9364E36C-D66E-4563-B5AF-66A890A0A974}" type="pres">
      <dgm:prSet presAssocID="{0072761B-D7D4-41AF-AF85-A4C2FE67832F}" presName="dummyConnPt" presStyleCnt="0"/>
      <dgm:spPr/>
    </dgm:pt>
    <dgm:pt modelId="{6131E40A-0035-43CC-B976-54CB40F46B6F}" type="pres">
      <dgm:prSet presAssocID="{0072761B-D7D4-41AF-AF85-A4C2FE67832F}" presName="node" presStyleLbl="node1" presStyleIdx="4" presStyleCnt="9" custLinFactNeighborX="-41910" custLinFactNeighborY="-1095">
        <dgm:presLayoutVars>
          <dgm:bulletEnabled val="1"/>
        </dgm:presLayoutVars>
      </dgm:prSet>
      <dgm:spPr/>
      <dgm:t>
        <a:bodyPr/>
        <a:lstStyle/>
        <a:p>
          <a:endParaRPr lang="en-US"/>
        </a:p>
      </dgm:t>
    </dgm:pt>
    <dgm:pt modelId="{196EEF4E-D1E7-4F79-BF44-E853B6386D33}" type="pres">
      <dgm:prSet presAssocID="{43EFC889-051B-4CEB-BFA0-A91EB87334AE}" presName="sibTrans" presStyleLbl="bgSibTrans2D1" presStyleIdx="4" presStyleCnt="8"/>
      <dgm:spPr/>
      <dgm:t>
        <a:bodyPr/>
        <a:lstStyle/>
        <a:p>
          <a:endParaRPr lang="en-US"/>
        </a:p>
      </dgm:t>
    </dgm:pt>
    <dgm:pt modelId="{2CED5B2D-D6F6-4C5F-9519-E2B4E8782E74}" type="pres">
      <dgm:prSet presAssocID="{2CA51EED-9128-43E4-96D0-9BF0542124E2}" presName="compNode" presStyleCnt="0"/>
      <dgm:spPr/>
    </dgm:pt>
    <dgm:pt modelId="{32D91F61-A2D5-4121-8D4A-8363037D8558}" type="pres">
      <dgm:prSet presAssocID="{2CA51EED-9128-43E4-96D0-9BF0542124E2}" presName="dummyConnPt" presStyleCnt="0"/>
      <dgm:spPr/>
    </dgm:pt>
    <dgm:pt modelId="{3352C81F-0C3E-465B-B18B-0C5BA68E8069}" type="pres">
      <dgm:prSet presAssocID="{2CA51EED-9128-43E4-96D0-9BF0542124E2}" presName="node" presStyleLbl="node1" presStyleIdx="5" presStyleCnt="9" custLinFactNeighborX="-41910" custLinFactNeighborY="-1095">
        <dgm:presLayoutVars>
          <dgm:bulletEnabled val="1"/>
        </dgm:presLayoutVars>
      </dgm:prSet>
      <dgm:spPr/>
      <dgm:t>
        <a:bodyPr/>
        <a:lstStyle/>
        <a:p>
          <a:endParaRPr lang="en-US"/>
        </a:p>
      </dgm:t>
    </dgm:pt>
    <dgm:pt modelId="{D564D6CB-985D-49B5-9F13-FC027B38BABF}" type="pres">
      <dgm:prSet presAssocID="{7A354211-8C83-477F-A84D-8D9FB90FC519}" presName="sibTrans" presStyleLbl="bgSibTrans2D1" presStyleIdx="5" presStyleCnt="8"/>
      <dgm:spPr/>
      <dgm:t>
        <a:bodyPr/>
        <a:lstStyle/>
        <a:p>
          <a:endParaRPr lang="en-US"/>
        </a:p>
      </dgm:t>
    </dgm:pt>
    <dgm:pt modelId="{FEC889C3-7EB1-410A-8F31-CFA77ED69847}" type="pres">
      <dgm:prSet presAssocID="{76DB8D6D-F34D-41D5-9EA6-B574E638816B}" presName="compNode" presStyleCnt="0"/>
      <dgm:spPr/>
    </dgm:pt>
    <dgm:pt modelId="{4F7BF445-9827-4C07-9C17-F41118F3861E}" type="pres">
      <dgm:prSet presAssocID="{76DB8D6D-F34D-41D5-9EA6-B574E638816B}" presName="dummyConnPt" presStyleCnt="0"/>
      <dgm:spPr/>
    </dgm:pt>
    <dgm:pt modelId="{F612A2F5-FEFE-4924-8001-CFA2DB728750}" type="pres">
      <dgm:prSet presAssocID="{76DB8D6D-F34D-41D5-9EA6-B574E638816B}" presName="node" presStyleLbl="node1" presStyleIdx="6" presStyleCnt="9" custLinFactNeighborX="-27444" custLinFactNeighborY="724">
        <dgm:presLayoutVars>
          <dgm:bulletEnabled val="1"/>
        </dgm:presLayoutVars>
      </dgm:prSet>
      <dgm:spPr/>
      <dgm:t>
        <a:bodyPr/>
        <a:lstStyle/>
        <a:p>
          <a:endParaRPr lang="en-US"/>
        </a:p>
      </dgm:t>
    </dgm:pt>
    <dgm:pt modelId="{1368E355-182E-4262-85DA-68AEB5A92224}" type="pres">
      <dgm:prSet presAssocID="{1665B5E7-04F6-4EAF-B793-191260D4EA39}" presName="sibTrans" presStyleLbl="bgSibTrans2D1" presStyleIdx="6" presStyleCnt="8"/>
      <dgm:spPr/>
      <dgm:t>
        <a:bodyPr/>
        <a:lstStyle/>
        <a:p>
          <a:endParaRPr lang="en-US"/>
        </a:p>
      </dgm:t>
    </dgm:pt>
    <dgm:pt modelId="{FE226F83-2598-4C05-917A-7A6422D5A4E7}" type="pres">
      <dgm:prSet presAssocID="{6F73E51D-C0C9-471C-BE8C-4472856E383B}" presName="compNode" presStyleCnt="0"/>
      <dgm:spPr/>
    </dgm:pt>
    <dgm:pt modelId="{9E2688A6-EAC2-4AC8-B754-72FFC50F9AED}" type="pres">
      <dgm:prSet presAssocID="{6F73E51D-C0C9-471C-BE8C-4472856E383B}" presName="dummyConnPt" presStyleCnt="0"/>
      <dgm:spPr/>
    </dgm:pt>
    <dgm:pt modelId="{6AF55076-2AA4-4C99-B859-159FA1D3300F}" type="pres">
      <dgm:prSet presAssocID="{6F73E51D-C0C9-471C-BE8C-4472856E383B}" presName="node" presStyleLbl="node1" presStyleIdx="7" presStyleCnt="9" custLinFactNeighborX="-27444" custLinFactNeighborY="724">
        <dgm:presLayoutVars>
          <dgm:bulletEnabled val="1"/>
        </dgm:presLayoutVars>
      </dgm:prSet>
      <dgm:spPr/>
      <dgm:t>
        <a:bodyPr/>
        <a:lstStyle/>
        <a:p>
          <a:endParaRPr lang="en-US"/>
        </a:p>
      </dgm:t>
    </dgm:pt>
    <dgm:pt modelId="{162FDAC4-2C4E-46F5-8995-431A40FE3BEF}" type="pres">
      <dgm:prSet presAssocID="{0D65AFF7-81F8-408F-B278-65F882F6AA26}" presName="sibTrans" presStyleLbl="bgSibTrans2D1" presStyleIdx="7" presStyleCnt="8"/>
      <dgm:spPr/>
      <dgm:t>
        <a:bodyPr/>
        <a:lstStyle/>
        <a:p>
          <a:endParaRPr lang="en-US"/>
        </a:p>
      </dgm:t>
    </dgm:pt>
    <dgm:pt modelId="{07563EA6-61D3-490A-A989-E21BDDC04570}" type="pres">
      <dgm:prSet presAssocID="{EF0497F0-BB6C-4AEF-B8B3-5637D6ABD841}" presName="compNode" presStyleCnt="0"/>
      <dgm:spPr/>
    </dgm:pt>
    <dgm:pt modelId="{9993EF2D-4F52-49EB-9C37-BF914876F4AC}" type="pres">
      <dgm:prSet presAssocID="{EF0497F0-BB6C-4AEF-B8B3-5637D6ABD841}" presName="dummyConnPt" presStyleCnt="0"/>
      <dgm:spPr/>
    </dgm:pt>
    <dgm:pt modelId="{8BF3FC03-C822-41A0-B27A-1F423DC807E9}" type="pres">
      <dgm:prSet presAssocID="{EF0497F0-BB6C-4AEF-B8B3-5637D6ABD841}" presName="node" presStyleLbl="node1" presStyleIdx="8" presStyleCnt="9" custLinFactNeighborX="-27444" custLinFactNeighborY="724">
        <dgm:presLayoutVars>
          <dgm:bulletEnabled val="1"/>
        </dgm:presLayoutVars>
      </dgm:prSet>
      <dgm:spPr/>
      <dgm:t>
        <a:bodyPr/>
        <a:lstStyle/>
        <a:p>
          <a:endParaRPr lang="en-US"/>
        </a:p>
      </dgm:t>
    </dgm:pt>
  </dgm:ptLst>
  <dgm:cxnLst>
    <dgm:cxn modelId="{7FF77340-B3A2-4064-A14F-E7C3330DEE53}" srcId="{68F4BBF4-414D-4D09-86C6-3C914C79EEF3}" destId="{2CA51EED-9128-43E4-96D0-9BF0542124E2}" srcOrd="5" destOrd="0" parTransId="{B9092D98-4E2D-44E7-9C2F-C75A0C161481}" sibTransId="{7A354211-8C83-477F-A84D-8D9FB90FC519}"/>
    <dgm:cxn modelId="{E6AEE4FE-A61D-4E33-82FA-07331D78EA44}" type="presOf" srcId="{72B6EA8D-EEE4-4EC0-B107-B28BFBEA1939}" destId="{C4037ECF-73C9-47F0-A544-CDCF92F86925}" srcOrd="0" destOrd="0" presId="urn:microsoft.com/office/officeart/2005/8/layout/bProcess4"/>
    <dgm:cxn modelId="{F0A3DE6C-DEC3-41C8-BB50-ED893DFC937F}" srcId="{68F4BBF4-414D-4D09-86C6-3C914C79EEF3}" destId="{88FC02B6-DF68-4C3E-BE34-15383B472B27}" srcOrd="0" destOrd="0" parTransId="{3FDB6FF2-DB66-4651-A1C3-1A1F32272082}" sibTransId="{168E74D9-A91E-4846-8098-92BB81A50C79}"/>
    <dgm:cxn modelId="{E0ADDA8C-25BF-4DE5-B593-3420FAFA769D}" srcId="{68F4BBF4-414D-4D09-86C6-3C914C79EEF3}" destId="{0072761B-D7D4-41AF-AF85-A4C2FE67832F}" srcOrd="4" destOrd="0" parTransId="{93811DB8-8EE0-4F0D-A24A-D9998C197945}" sibTransId="{43EFC889-051B-4CEB-BFA0-A91EB87334AE}"/>
    <dgm:cxn modelId="{1C6E7EB0-F60B-4985-9C1D-C0D6997A3C9F}" srcId="{68F4BBF4-414D-4D09-86C6-3C914C79EEF3}" destId="{FF6C5E9D-D338-448A-9092-5C0775EBCD64}" srcOrd="1" destOrd="0" parTransId="{7FDFBE11-96EE-44D8-B2A7-C68F1214DDC7}" sibTransId="{7A13C26B-AA0F-493E-A755-2D06C8E1130A}"/>
    <dgm:cxn modelId="{4CF07F29-4420-48E6-BFFD-508F3CE77F08}" type="presOf" srcId="{68F4BBF4-414D-4D09-86C6-3C914C79EEF3}" destId="{B0554F9D-96B8-4D9F-82F2-50F49022EABF}" srcOrd="0" destOrd="0" presId="urn:microsoft.com/office/officeart/2005/8/layout/bProcess4"/>
    <dgm:cxn modelId="{E9B582FA-2188-4096-85F3-ACB89934025D}" srcId="{68F4BBF4-414D-4D09-86C6-3C914C79EEF3}" destId="{EF0497F0-BB6C-4AEF-B8B3-5637D6ABD841}" srcOrd="8" destOrd="0" parTransId="{0F8F689E-313F-446D-B851-0E77E38ED8A6}" sibTransId="{85B87F5B-3CC4-4EBA-89E3-867633314809}"/>
    <dgm:cxn modelId="{39986582-3E4B-4F66-A964-76C7F8E8C4B8}" srcId="{68F4BBF4-414D-4D09-86C6-3C914C79EEF3}" destId="{72B6EA8D-EEE4-4EC0-B107-B28BFBEA1939}" srcOrd="2" destOrd="0" parTransId="{264EBE18-589D-44A0-AFA6-E103D99AD7F1}" sibTransId="{C120B80E-4CE6-4411-B822-A45679866010}"/>
    <dgm:cxn modelId="{F00CFCBA-E53F-4F3B-96BF-1C1D646B37DB}" srcId="{68F4BBF4-414D-4D09-86C6-3C914C79EEF3}" destId="{76DB8D6D-F34D-41D5-9EA6-B574E638816B}" srcOrd="6" destOrd="0" parTransId="{35539571-B36B-4263-9179-40983CC87C4C}" sibTransId="{1665B5E7-04F6-4EAF-B793-191260D4EA39}"/>
    <dgm:cxn modelId="{07353691-73D1-43B7-A886-B447C9733014}" type="presOf" srcId="{A2D10DF2-5E40-4BC8-A3CD-1DEAB549A518}" destId="{C6956A1A-76FE-4095-A456-F0D9F872AB92}" srcOrd="0" destOrd="0" presId="urn:microsoft.com/office/officeart/2005/8/layout/bProcess4"/>
    <dgm:cxn modelId="{3376D0F3-E4FC-4633-872A-B3D242F77939}" type="presOf" srcId="{76DB8D6D-F34D-41D5-9EA6-B574E638816B}" destId="{F612A2F5-FEFE-4924-8001-CFA2DB728750}" srcOrd="0" destOrd="0" presId="urn:microsoft.com/office/officeart/2005/8/layout/bProcess4"/>
    <dgm:cxn modelId="{6D3BCA34-B349-4730-82A5-0143057A476F}" type="presOf" srcId="{C2EFF3FA-C664-4B9D-BC7E-B4DDCA804364}" destId="{A58F526E-6808-45C4-8E18-5D8651A60217}" srcOrd="0" destOrd="0" presId="urn:microsoft.com/office/officeart/2005/8/layout/bProcess4"/>
    <dgm:cxn modelId="{AF4C8AF5-29EF-4B24-B98C-2C52677E7348}" type="presOf" srcId="{6F73E51D-C0C9-471C-BE8C-4472856E383B}" destId="{6AF55076-2AA4-4C99-B859-159FA1D3300F}" srcOrd="0" destOrd="0" presId="urn:microsoft.com/office/officeart/2005/8/layout/bProcess4"/>
    <dgm:cxn modelId="{C5986206-5397-4168-B0B4-3D7E4923A0A1}" srcId="{68F4BBF4-414D-4D09-86C6-3C914C79EEF3}" destId="{C2EFF3FA-C664-4B9D-BC7E-B4DDCA804364}" srcOrd="3" destOrd="0" parTransId="{0CA3D815-6F68-4068-B56E-B51850078906}" sibTransId="{A2D10DF2-5E40-4BC8-A3CD-1DEAB549A518}"/>
    <dgm:cxn modelId="{B84624AA-E785-4D3A-93DD-0ABA48AFB1C1}" type="presOf" srcId="{EF0497F0-BB6C-4AEF-B8B3-5637D6ABD841}" destId="{8BF3FC03-C822-41A0-B27A-1F423DC807E9}" srcOrd="0" destOrd="0" presId="urn:microsoft.com/office/officeart/2005/8/layout/bProcess4"/>
    <dgm:cxn modelId="{A2146DF5-1684-457D-AFE7-B9B07E85D8C2}" type="presOf" srcId="{43EFC889-051B-4CEB-BFA0-A91EB87334AE}" destId="{196EEF4E-D1E7-4F79-BF44-E853B6386D33}" srcOrd="0" destOrd="0" presId="urn:microsoft.com/office/officeart/2005/8/layout/bProcess4"/>
    <dgm:cxn modelId="{06D6706C-9E6C-43C2-A047-DCF7A0CB6F3C}" srcId="{68F4BBF4-414D-4D09-86C6-3C914C79EEF3}" destId="{6F73E51D-C0C9-471C-BE8C-4472856E383B}" srcOrd="7" destOrd="0" parTransId="{D7E202E6-D346-40E0-8C3A-555B14CD15D6}" sibTransId="{0D65AFF7-81F8-408F-B278-65F882F6AA26}"/>
    <dgm:cxn modelId="{6F6C5C16-482D-44F8-B478-DFA4422E21E9}" type="presOf" srcId="{0D65AFF7-81F8-408F-B278-65F882F6AA26}" destId="{162FDAC4-2C4E-46F5-8995-431A40FE3BEF}" srcOrd="0" destOrd="0" presId="urn:microsoft.com/office/officeart/2005/8/layout/bProcess4"/>
    <dgm:cxn modelId="{7739770D-AA66-4C07-B8A1-152051CC44B6}" type="presOf" srcId="{0072761B-D7D4-41AF-AF85-A4C2FE67832F}" destId="{6131E40A-0035-43CC-B976-54CB40F46B6F}" srcOrd="0" destOrd="0" presId="urn:microsoft.com/office/officeart/2005/8/layout/bProcess4"/>
    <dgm:cxn modelId="{4A1E93C2-BE2C-4D96-A152-BB3B82C6B550}" type="presOf" srcId="{7A13C26B-AA0F-493E-A755-2D06C8E1130A}" destId="{C8212C23-F12E-40A8-B408-3208B7DE279B}" srcOrd="0" destOrd="0" presId="urn:microsoft.com/office/officeart/2005/8/layout/bProcess4"/>
    <dgm:cxn modelId="{3E89D3B8-80D3-4AAF-8C32-596489E0D729}" type="presOf" srcId="{168E74D9-A91E-4846-8098-92BB81A50C79}" destId="{99B53884-1E94-4550-9D0D-C8B4F184C5C1}" srcOrd="0" destOrd="0" presId="urn:microsoft.com/office/officeart/2005/8/layout/bProcess4"/>
    <dgm:cxn modelId="{7E9C41A5-A811-448E-9099-701065FF5DB9}" type="presOf" srcId="{FF6C5E9D-D338-448A-9092-5C0775EBCD64}" destId="{AC5C050F-A259-43F9-A924-0BBE7854AF8F}" srcOrd="0" destOrd="0" presId="urn:microsoft.com/office/officeart/2005/8/layout/bProcess4"/>
    <dgm:cxn modelId="{BB521E85-3F0C-47E8-B1F3-82EF154C30F1}" type="presOf" srcId="{C120B80E-4CE6-4411-B822-A45679866010}" destId="{9A7BE957-8781-4E8D-91CA-C51C2BA56970}" srcOrd="0" destOrd="0" presId="urn:microsoft.com/office/officeart/2005/8/layout/bProcess4"/>
    <dgm:cxn modelId="{1E36B3D6-D92F-447F-9D01-9137F8B6590B}" type="presOf" srcId="{88FC02B6-DF68-4C3E-BE34-15383B472B27}" destId="{BDE77E75-B1C1-47CC-98C8-7768D64598C7}" srcOrd="0" destOrd="0" presId="urn:microsoft.com/office/officeart/2005/8/layout/bProcess4"/>
    <dgm:cxn modelId="{C8A24FC9-1B81-4D59-AA41-B42C62A0BBD2}" type="presOf" srcId="{2CA51EED-9128-43E4-96D0-9BF0542124E2}" destId="{3352C81F-0C3E-465B-B18B-0C5BA68E8069}" srcOrd="0" destOrd="0" presId="urn:microsoft.com/office/officeart/2005/8/layout/bProcess4"/>
    <dgm:cxn modelId="{82097077-9020-4883-9243-0D08EFE56581}" type="presOf" srcId="{7A354211-8C83-477F-A84D-8D9FB90FC519}" destId="{D564D6CB-985D-49B5-9F13-FC027B38BABF}" srcOrd="0" destOrd="0" presId="urn:microsoft.com/office/officeart/2005/8/layout/bProcess4"/>
    <dgm:cxn modelId="{5448970D-EF0B-4E45-B05A-4E4E77AFCE80}" type="presOf" srcId="{1665B5E7-04F6-4EAF-B793-191260D4EA39}" destId="{1368E355-182E-4262-85DA-68AEB5A92224}" srcOrd="0" destOrd="0" presId="urn:microsoft.com/office/officeart/2005/8/layout/bProcess4"/>
    <dgm:cxn modelId="{C359516F-BB2A-4DF0-841B-E35CE1E12D34}" type="presParOf" srcId="{B0554F9D-96B8-4D9F-82F2-50F49022EABF}" destId="{79ED5CF9-84F5-4D5E-B5E2-6114337DC57E}" srcOrd="0" destOrd="0" presId="urn:microsoft.com/office/officeart/2005/8/layout/bProcess4"/>
    <dgm:cxn modelId="{7252C344-735D-407B-BEB9-83951640E907}" type="presParOf" srcId="{79ED5CF9-84F5-4D5E-B5E2-6114337DC57E}" destId="{01ED61A7-1964-4803-8FD1-D45AAC4F935B}" srcOrd="0" destOrd="0" presId="urn:microsoft.com/office/officeart/2005/8/layout/bProcess4"/>
    <dgm:cxn modelId="{86147CBC-FC9C-4BC3-94BD-08AC5C62D89E}" type="presParOf" srcId="{79ED5CF9-84F5-4D5E-B5E2-6114337DC57E}" destId="{BDE77E75-B1C1-47CC-98C8-7768D64598C7}" srcOrd="1" destOrd="0" presId="urn:microsoft.com/office/officeart/2005/8/layout/bProcess4"/>
    <dgm:cxn modelId="{A5654AEA-105F-4AE9-A14B-536C3CAAC893}" type="presParOf" srcId="{B0554F9D-96B8-4D9F-82F2-50F49022EABF}" destId="{99B53884-1E94-4550-9D0D-C8B4F184C5C1}" srcOrd="1" destOrd="0" presId="urn:microsoft.com/office/officeart/2005/8/layout/bProcess4"/>
    <dgm:cxn modelId="{8278687B-AEB6-430A-86F0-D84485BE0036}" type="presParOf" srcId="{B0554F9D-96B8-4D9F-82F2-50F49022EABF}" destId="{933EB1B8-EA72-4429-ACD1-283AEA466C66}" srcOrd="2" destOrd="0" presId="urn:microsoft.com/office/officeart/2005/8/layout/bProcess4"/>
    <dgm:cxn modelId="{3FC6A9CF-474A-4D0B-9884-250C7D37C3F3}" type="presParOf" srcId="{933EB1B8-EA72-4429-ACD1-283AEA466C66}" destId="{836C4F06-5F0B-4D05-835B-0D6B4A22270C}" srcOrd="0" destOrd="0" presId="urn:microsoft.com/office/officeart/2005/8/layout/bProcess4"/>
    <dgm:cxn modelId="{B19DEA9F-9606-4AED-8873-F255C7119CFE}" type="presParOf" srcId="{933EB1B8-EA72-4429-ACD1-283AEA466C66}" destId="{AC5C050F-A259-43F9-A924-0BBE7854AF8F}" srcOrd="1" destOrd="0" presId="urn:microsoft.com/office/officeart/2005/8/layout/bProcess4"/>
    <dgm:cxn modelId="{1CF4328E-D67B-49FF-A7B5-8F2BE359F685}" type="presParOf" srcId="{B0554F9D-96B8-4D9F-82F2-50F49022EABF}" destId="{C8212C23-F12E-40A8-B408-3208B7DE279B}" srcOrd="3" destOrd="0" presId="urn:microsoft.com/office/officeart/2005/8/layout/bProcess4"/>
    <dgm:cxn modelId="{A84C56F0-7B8A-4B79-8CCF-81733BC7AC07}" type="presParOf" srcId="{B0554F9D-96B8-4D9F-82F2-50F49022EABF}" destId="{DF212835-6A14-418D-8B37-1CB7134643CA}" srcOrd="4" destOrd="0" presId="urn:microsoft.com/office/officeart/2005/8/layout/bProcess4"/>
    <dgm:cxn modelId="{727FB23F-EC1B-4EC4-AF42-E62589962344}" type="presParOf" srcId="{DF212835-6A14-418D-8B37-1CB7134643CA}" destId="{4326D900-BECB-47E9-B502-084FCC15D41F}" srcOrd="0" destOrd="0" presId="urn:microsoft.com/office/officeart/2005/8/layout/bProcess4"/>
    <dgm:cxn modelId="{6E8C38F0-C352-41BA-B1B7-0EAC192F0E06}" type="presParOf" srcId="{DF212835-6A14-418D-8B37-1CB7134643CA}" destId="{C4037ECF-73C9-47F0-A544-CDCF92F86925}" srcOrd="1" destOrd="0" presId="urn:microsoft.com/office/officeart/2005/8/layout/bProcess4"/>
    <dgm:cxn modelId="{D0EC15A3-13E4-4BD0-923D-3C23042F00DF}" type="presParOf" srcId="{B0554F9D-96B8-4D9F-82F2-50F49022EABF}" destId="{9A7BE957-8781-4E8D-91CA-C51C2BA56970}" srcOrd="5" destOrd="0" presId="urn:microsoft.com/office/officeart/2005/8/layout/bProcess4"/>
    <dgm:cxn modelId="{4FA419D5-EC8E-4852-8692-9471B4219CDF}" type="presParOf" srcId="{B0554F9D-96B8-4D9F-82F2-50F49022EABF}" destId="{0ED47BDA-03A7-477A-BC99-14DF88914ECD}" srcOrd="6" destOrd="0" presId="urn:microsoft.com/office/officeart/2005/8/layout/bProcess4"/>
    <dgm:cxn modelId="{92C07476-E4B9-4D9C-BC14-715F5C38C644}" type="presParOf" srcId="{0ED47BDA-03A7-477A-BC99-14DF88914ECD}" destId="{109546B1-294E-461C-BD52-CBAE9147AD2A}" srcOrd="0" destOrd="0" presId="urn:microsoft.com/office/officeart/2005/8/layout/bProcess4"/>
    <dgm:cxn modelId="{D75B0000-66A3-456D-B90A-1AB0EBADAC7C}" type="presParOf" srcId="{0ED47BDA-03A7-477A-BC99-14DF88914ECD}" destId="{A58F526E-6808-45C4-8E18-5D8651A60217}" srcOrd="1" destOrd="0" presId="urn:microsoft.com/office/officeart/2005/8/layout/bProcess4"/>
    <dgm:cxn modelId="{F9FBF7B5-C9F4-46DF-B3B2-ECDD01449557}" type="presParOf" srcId="{B0554F9D-96B8-4D9F-82F2-50F49022EABF}" destId="{C6956A1A-76FE-4095-A456-F0D9F872AB92}" srcOrd="7" destOrd="0" presId="urn:microsoft.com/office/officeart/2005/8/layout/bProcess4"/>
    <dgm:cxn modelId="{30876A40-FF66-4497-8EF9-7F93F83F9C6B}" type="presParOf" srcId="{B0554F9D-96B8-4D9F-82F2-50F49022EABF}" destId="{6546C11D-F38E-4F69-BEB9-55526D7F755D}" srcOrd="8" destOrd="0" presId="urn:microsoft.com/office/officeart/2005/8/layout/bProcess4"/>
    <dgm:cxn modelId="{CCDBF841-692D-4134-978A-AC4012B4AD2E}" type="presParOf" srcId="{6546C11D-F38E-4F69-BEB9-55526D7F755D}" destId="{9364E36C-D66E-4563-B5AF-66A890A0A974}" srcOrd="0" destOrd="0" presId="urn:microsoft.com/office/officeart/2005/8/layout/bProcess4"/>
    <dgm:cxn modelId="{543175BD-A55D-473C-8745-8E1441C34D74}" type="presParOf" srcId="{6546C11D-F38E-4F69-BEB9-55526D7F755D}" destId="{6131E40A-0035-43CC-B976-54CB40F46B6F}" srcOrd="1" destOrd="0" presId="urn:microsoft.com/office/officeart/2005/8/layout/bProcess4"/>
    <dgm:cxn modelId="{411FE1AF-955D-4640-B4DF-05BB7CD4768C}" type="presParOf" srcId="{B0554F9D-96B8-4D9F-82F2-50F49022EABF}" destId="{196EEF4E-D1E7-4F79-BF44-E853B6386D33}" srcOrd="9" destOrd="0" presId="urn:microsoft.com/office/officeart/2005/8/layout/bProcess4"/>
    <dgm:cxn modelId="{F7B05648-CFC9-4381-8328-526030B8F29E}" type="presParOf" srcId="{B0554F9D-96B8-4D9F-82F2-50F49022EABF}" destId="{2CED5B2D-D6F6-4C5F-9519-E2B4E8782E74}" srcOrd="10" destOrd="0" presId="urn:microsoft.com/office/officeart/2005/8/layout/bProcess4"/>
    <dgm:cxn modelId="{0FEF800B-0F9A-403D-AF37-84A81BF37B14}" type="presParOf" srcId="{2CED5B2D-D6F6-4C5F-9519-E2B4E8782E74}" destId="{32D91F61-A2D5-4121-8D4A-8363037D8558}" srcOrd="0" destOrd="0" presId="urn:microsoft.com/office/officeart/2005/8/layout/bProcess4"/>
    <dgm:cxn modelId="{2F86E44D-F6EB-4ECA-AC20-E9B52E2F98F1}" type="presParOf" srcId="{2CED5B2D-D6F6-4C5F-9519-E2B4E8782E74}" destId="{3352C81F-0C3E-465B-B18B-0C5BA68E8069}" srcOrd="1" destOrd="0" presId="urn:microsoft.com/office/officeart/2005/8/layout/bProcess4"/>
    <dgm:cxn modelId="{A94AAF4F-314A-4797-B8AF-4164AED7FCAB}" type="presParOf" srcId="{B0554F9D-96B8-4D9F-82F2-50F49022EABF}" destId="{D564D6CB-985D-49B5-9F13-FC027B38BABF}" srcOrd="11" destOrd="0" presId="urn:microsoft.com/office/officeart/2005/8/layout/bProcess4"/>
    <dgm:cxn modelId="{9ECBE11A-013D-47CB-952D-0E164A18C2EC}" type="presParOf" srcId="{B0554F9D-96B8-4D9F-82F2-50F49022EABF}" destId="{FEC889C3-7EB1-410A-8F31-CFA77ED69847}" srcOrd="12" destOrd="0" presId="urn:microsoft.com/office/officeart/2005/8/layout/bProcess4"/>
    <dgm:cxn modelId="{D6E7BBAA-6D33-4E16-AE80-2C93450C02D6}" type="presParOf" srcId="{FEC889C3-7EB1-410A-8F31-CFA77ED69847}" destId="{4F7BF445-9827-4C07-9C17-F41118F3861E}" srcOrd="0" destOrd="0" presId="urn:microsoft.com/office/officeart/2005/8/layout/bProcess4"/>
    <dgm:cxn modelId="{32003AD8-B6B4-4B74-8449-8CF4D0C38380}" type="presParOf" srcId="{FEC889C3-7EB1-410A-8F31-CFA77ED69847}" destId="{F612A2F5-FEFE-4924-8001-CFA2DB728750}" srcOrd="1" destOrd="0" presId="urn:microsoft.com/office/officeart/2005/8/layout/bProcess4"/>
    <dgm:cxn modelId="{CDF19004-7654-4C4B-84F5-DA69C7F71269}" type="presParOf" srcId="{B0554F9D-96B8-4D9F-82F2-50F49022EABF}" destId="{1368E355-182E-4262-85DA-68AEB5A92224}" srcOrd="13" destOrd="0" presId="urn:microsoft.com/office/officeart/2005/8/layout/bProcess4"/>
    <dgm:cxn modelId="{05A108FE-730F-480F-BD48-3F84CCD598C5}" type="presParOf" srcId="{B0554F9D-96B8-4D9F-82F2-50F49022EABF}" destId="{FE226F83-2598-4C05-917A-7A6422D5A4E7}" srcOrd="14" destOrd="0" presId="urn:microsoft.com/office/officeart/2005/8/layout/bProcess4"/>
    <dgm:cxn modelId="{A3F83DD4-F451-4D42-B34D-33EAD76BAB65}" type="presParOf" srcId="{FE226F83-2598-4C05-917A-7A6422D5A4E7}" destId="{9E2688A6-EAC2-4AC8-B754-72FFC50F9AED}" srcOrd="0" destOrd="0" presId="urn:microsoft.com/office/officeart/2005/8/layout/bProcess4"/>
    <dgm:cxn modelId="{A346651C-F998-4A7A-84BF-FD4BD489A3CC}" type="presParOf" srcId="{FE226F83-2598-4C05-917A-7A6422D5A4E7}" destId="{6AF55076-2AA4-4C99-B859-159FA1D3300F}" srcOrd="1" destOrd="0" presId="urn:microsoft.com/office/officeart/2005/8/layout/bProcess4"/>
    <dgm:cxn modelId="{3F673526-6274-4FAF-9B8F-C7CA55BC8C4F}" type="presParOf" srcId="{B0554F9D-96B8-4D9F-82F2-50F49022EABF}" destId="{162FDAC4-2C4E-46F5-8995-431A40FE3BEF}" srcOrd="15" destOrd="0" presId="urn:microsoft.com/office/officeart/2005/8/layout/bProcess4"/>
    <dgm:cxn modelId="{083285BB-DEEA-406F-8F49-9A9D3B130DB2}" type="presParOf" srcId="{B0554F9D-96B8-4D9F-82F2-50F49022EABF}" destId="{07563EA6-61D3-490A-A989-E21BDDC04570}" srcOrd="16" destOrd="0" presId="urn:microsoft.com/office/officeart/2005/8/layout/bProcess4"/>
    <dgm:cxn modelId="{8A0A08E9-8B52-476D-B68A-20D5897C690C}" type="presParOf" srcId="{07563EA6-61D3-490A-A989-E21BDDC04570}" destId="{9993EF2D-4F52-49EB-9C37-BF914876F4AC}" srcOrd="0" destOrd="0" presId="urn:microsoft.com/office/officeart/2005/8/layout/bProcess4"/>
    <dgm:cxn modelId="{A3B4A4AB-4B5C-4832-AC6F-4F337E4F8CE9}" type="presParOf" srcId="{07563EA6-61D3-490A-A989-E21BDDC04570}" destId="{8BF3FC03-C822-41A0-B27A-1F423DC807E9}" srcOrd="1" destOrd="0" presId="urn:microsoft.com/office/officeart/2005/8/layout/b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197FC74-509A-41CF-A552-710D6199DF50}" type="doc">
      <dgm:prSet loTypeId="urn:microsoft.com/office/officeart/2005/8/layout/vList2" loCatId="list" qsTypeId="urn:microsoft.com/office/officeart/2005/8/quickstyle/simple1" qsCatId="simple" csTypeId="urn:microsoft.com/office/officeart/2005/8/colors/colorful4" csCatId="colorful" phldr="1"/>
      <dgm:spPr/>
      <dgm:t>
        <a:bodyPr/>
        <a:lstStyle/>
        <a:p>
          <a:endParaRPr lang="en-US"/>
        </a:p>
      </dgm:t>
    </dgm:pt>
    <dgm:pt modelId="{8FE099ED-96E0-486A-9718-30D56B9FF00B}">
      <dgm:prSet phldrT="[Text]"/>
      <dgm:spPr/>
      <dgm:t>
        <a:bodyPr/>
        <a:lstStyle/>
        <a:p>
          <a:r>
            <a:rPr lang="en-US" dirty="0"/>
            <a:t>Be thorough</a:t>
          </a:r>
        </a:p>
      </dgm:t>
    </dgm:pt>
    <dgm:pt modelId="{8959B773-DD24-4C98-9869-642943CAAE60}" type="parTrans" cxnId="{DF2177AF-65AE-4273-8101-2639F820059B}">
      <dgm:prSet/>
      <dgm:spPr/>
      <dgm:t>
        <a:bodyPr/>
        <a:lstStyle/>
        <a:p>
          <a:endParaRPr lang="en-US"/>
        </a:p>
      </dgm:t>
    </dgm:pt>
    <dgm:pt modelId="{2CB99997-BA09-444E-9767-C4909E0F67C6}" type="sibTrans" cxnId="{DF2177AF-65AE-4273-8101-2639F820059B}">
      <dgm:prSet/>
      <dgm:spPr/>
      <dgm:t>
        <a:bodyPr/>
        <a:lstStyle/>
        <a:p>
          <a:endParaRPr lang="en-US"/>
        </a:p>
      </dgm:t>
    </dgm:pt>
    <dgm:pt modelId="{BC279F2C-5FB9-4597-A0FA-A224D7F40F43}">
      <dgm:prSet phldrT="[Text]"/>
      <dgm:spPr/>
      <dgm:t>
        <a:bodyPr/>
        <a:lstStyle/>
        <a:p>
          <a:r>
            <a:rPr lang="en-US" dirty="0"/>
            <a:t>Specific info helps police prepare</a:t>
          </a:r>
        </a:p>
      </dgm:t>
    </dgm:pt>
    <dgm:pt modelId="{B90C9321-E2FF-4B65-BC5B-AAAA1D63DE37}" type="parTrans" cxnId="{E226EC98-8FE5-46B0-B83C-5627F2921E78}">
      <dgm:prSet/>
      <dgm:spPr/>
      <dgm:t>
        <a:bodyPr/>
        <a:lstStyle/>
        <a:p>
          <a:endParaRPr lang="en-US"/>
        </a:p>
      </dgm:t>
    </dgm:pt>
    <dgm:pt modelId="{12594175-402F-4997-9352-CDBFDEB7B485}" type="sibTrans" cxnId="{E226EC98-8FE5-46B0-B83C-5627F2921E78}">
      <dgm:prSet/>
      <dgm:spPr/>
      <dgm:t>
        <a:bodyPr/>
        <a:lstStyle/>
        <a:p>
          <a:endParaRPr lang="en-US"/>
        </a:p>
      </dgm:t>
    </dgm:pt>
    <dgm:pt modelId="{091E65C5-F436-463A-8B27-810B02EF03EB}">
      <dgm:prSet phldrT="[Text]"/>
      <dgm:spPr/>
      <dgm:t>
        <a:bodyPr/>
        <a:lstStyle/>
        <a:p>
          <a:r>
            <a:rPr lang="en-US" dirty="0"/>
            <a:t>It’s OK to repeat info</a:t>
          </a:r>
        </a:p>
      </dgm:t>
    </dgm:pt>
    <dgm:pt modelId="{EBB5DAA2-1F51-4600-B882-C04DE8D46B53}" type="parTrans" cxnId="{51660C75-5C9C-474E-BB82-F9D5071F1C14}">
      <dgm:prSet/>
      <dgm:spPr/>
      <dgm:t>
        <a:bodyPr/>
        <a:lstStyle/>
        <a:p>
          <a:endParaRPr lang="en-US"/>
        </a:p>
      </dgm:t>
    </dgm:pt>
    <dgm:pt modelId="{E10164C7-1AD5-4700-9B10-47E764FBCE72}" type="sibTrans" cxnId="{51660C75-5C9C-474E-BB82-F9D5071F1C14}">
      <dgm:prSet/>
      <dgm:spPr/>
      <dgm:t>
        <a:bodyPr/>
        <a:lstStyle/>
        <a:p>
          <a:endParaRPr lang="en-US"/>
        </a:p>
      </dgm:t>
    </dgm:pt>
    <dgm:pt modelId="{BBEB58BE-7A78-4753-8CAE-B49538B653C1}">
      <dgm:prSet phldrT="[Text]"/>
      <dgm:spPr/>
      <dgm:t>
        <a:bodyPr/>
        <a:lstStyle/>
        <a:p>
          <a:r>
            <a:rPr lang="en-US" dirty="0"/>
            <a:t>Others may call 911 but don’t assume that means police have enough info</a:t>
          </a:r>
        </a:p>
      </dgm:t>
    </dgm:pt>
    <dgm:pt modelId="{10717077-F5C8-495B-AF00-8AABD1B63DA0}" type="parTrans" cxnId="{019D8222-B95B-4886-947E-9FB8392D92E7}">
      <dgm:prSet/>
      <dgm:spPr/>
      <dgm:t>
        <a:bodyPr/>
        <a:lstStyle/>
        <a:p>
          <a:endParaRPr lang="en-US"/>
        </a:p>
      </dgm:t>
    </dgm:pt>
    <dgm:pt modelId="{844F433D-3469-40EC-8D39-75FDFBE91D08}" type="sibTrans" cxnId="{019D8222-B95B-4886-947E-9FB8392D92E7}">
      <dgm:prSet/>
      <dgm:spPr/>
      <dgm:t>
        <a:bodyPr/>
        <a:lstStyle/>
        <a:p>
          <a:endParaRPr lang="en-US"/>
        </a:p>
      </dgm:t>
    </dgm:pt>
    <dgm:pt modelId="{BF39B488-D4AB-42CB-9B2B-01DC89BFBB02}" type="pres">
      <dgm:prSet presAssocID="{9197FC74-509A-41CF-A552-710D6199DF50}" presName="linear" presStyleCnt="0">
        <dgm:presLayoutVars>
          <dgm:animLvl val="lvl"/>
          <dgm:resizeHandles val="exact"/>
        </dgm:presLayoutVars>
      </dgm:prSet>
      <dgm:spPr/>
      <dgm:t>
        <a:bodyPr/>
        <a:lstStyle/>
        <a:p>
          <a:endParaRPr lang="en-US"/>
        </a:p>
      </dgm:t>
    </dgm:pt>
    <dgm:pt modelId="{F9425BD5-B0A5-4430-9928-043D95FB2458}" type="pres">
      <dgm:prSet presAssocID="{8FE099ED-96E0-486A-9718-30D56B9FF00B}" presName="parentText" presStyleLbl="node1" presStyleIdx="0" presStyleCnt="2">
        <dgm:presLayoutVars>
          <dgm:chMax val="0"/>
          <dgm:bulletEnabled val="1"/>
        </dgm:presLayoutVars>
      </dgm:prSet>
      <dgm:spPr/>
      <dgm:t>
        <a:bodyPr/>
        <a:lstStyle/>
        <a:p>
          <a:endParaRPr lang="en-US"/>
        </a:p>
      </dgm:t>
    </dgm:pt>
    <dgm:pt modelId="{5C91BBAB-9B83-4F7A-8EE5-E928BDBF3C0B}" type="pres">
      <dgm:prSet presAssocID="{8FE099ED-96E0-486A-9718-30D56B9FF00B}" presName="childText" presStyleLbl="revTx" presStyleIdx="0" presStyleCnt="2">
        <dgm:presLayoutVars>
          <dgm:bulletEnabled val="1"/>
        </dgm:presLayoutVars>
      </dgm:prSet>
      <dgm:spPr/>
      <dgm:t>
        <a:bodyPr/>
        <a:lstStyle/>
        <a:p>
          <a:endParaRPr lang="en-US"/>
        </a:p>
      </dgm:t>
    </dgm:pt>
    <dgm:pt modelId="{23153253-FAAB-443F-8BB4-D89EAEAD62C8}" type="pres">
      <dgm:prSet presAssocID="{091E65C5-F436-463A-8B27-810B02EF03EB}" presName="parentText" presStyleLbl="node1" presStyleIdx="1" presStyleCnt="2">
        <dgm:presLayoutVars>
          <dgm:chMax val="0"/>
          <dgm:bulletEnabled val="1"/>
        </dgm:presLayoutVars>
      </dgm:prSet>
      <dgm:spPr/>
      <dgm:t>
        <a:bodyPr/>
        <a:lstStyle/>
        <a:p>
          <a:endParaRPr lang="en-US"/>
        </a:p>
      </dgm:t>
    </dgm:pt>
    <dgm:pt modelId="{9E025A6F-EA06-4134-89D9-FACF32C90385}" type="pres">
      <dgm:prSet presAssocID="{091E65C5-F436-463A-8B27-810B02EF03EB}" presName="childText" presStyleLbl="revTx" presStyleIdx="1" presStyleCnt="2">
        <dgm:presLayoutVars>
          <dgm:bulletEnabled val="1"/>
        </dgm:presLayoutVars>
      </dgm:prSet>
      <dgm:spPr/>
      <dgm:t>
        <a:bodyPr/>
        <a:lstStyle/>
        <a:p>
          <a:endParaRPr lang="en-US"/>
        </a:p>
      </dgm:t>
    </dgm:pt>
  </dgm:ptLst>
  <dgm:cxnLst>
    <dgm:cxn modelId="{CA765531-68A6-4F78-B7DD-58C98B4605AA}" type="presOf" srcId="{091E65C5-F436-463A-8B27-810B02EF03EB}" destId="{23153253-FAAB-443F-8BB4-D89EAEAD62C8}" srcOrd="0" destOrd="0" presId="urn:microsoft.com/office/officeart/2005/8/layout/vList2"/>
    <dgm:cxn modelId="{1A37F8A0-BA0C-46F1-9509-8CC2996B357E}" type="presOf" srcId="{8FE099ED-96E0-486A-9718-30D56B9FF00B}" destId="{F9425BD5-B0A5-4430-9928-043D95FB2458}" srcOrd="0" destOrd="0" presId="urn:microsoft.com/office/officeart/2005/8/layout/vList2"/>
    <dgm:cxn modelId="{E226EC98-8FE5-46B0-B83C-5627F2921E78}" srcId="{8FE099ED-96E0-486A-9718-30D56B9FF00B}" destId="{BC279F2C-5FB9-4597-A0FA-A224D7F40F43}" srcOrd="0" destOrd="0" parTransId="{B90C9321-E2FF-4B65-BC5B-AAAA1D63DE37}" sibTransId="{12594175-402F-4997-9352-CDBFDEB7B485}"/>
    <dgm:cxn modelId="{25E47DC6-8534-46E6-8D77-E47EBD80F2C6}" type="presOf" srcId="{BC279F2C-5FB9-4597-A0FA-A224D7F40F43}" destId="{5C91BBAB-9B83-4F7A-8EE5-E928BDBF3C0B}" srcOrd="0" destOrd="0" presId="urn:microsoft.com/office/officeart/2005/8/layout/vList2"/>
    <dgm:cxn modelId="{5825964D-2442-40F1-B8A8-44403DF42821}" type="presOf" srcId="{9197FC74-509A-41CF-A552-710D6199DF50}" destId="{BF39B488-D4AB-42CB-9B2B-01DC89BFBB02}" srcOrd="0" destOrd="0" presId="urn:microsoft.com/office/officeart/2005/8/layout/vList2"/>
    <dgm:cxn modelId="{51660C75-5C9C-474E-BB82-F9D5071F1C14}" srcId="{9197FC74-509A-41CF-A552-710D6199DF50}" destId="{091E65C5-F436-463A-8B27-810B02EF03EB}" srcOrd="1" destOrd="0" parTransId="{EBB5DAA2-1F51-4600-B882-C04DE8D46B53}" sibTransId="{E10164C7-1AD5-4700-9B10-47E764FBCE72}"/>
    <dgm:cxn modelId="{DF2177AF-65AE-4273-8101-2639F820059B}" srcId="{9197FC74-509A-41CF-A552-710D6199DF50}" destId="{8FE099ED-96E0-486A-9718-30D56B9FF00B}" srcOrd="0" destOrd="0" parTransId="{8959B773-DD24-4C98-9869-642943CAAE60}" sibTransId="{2CB99997-BA09-444E-9767-C4909E0F67C6}"/>
    <dgm:cxn modelId="{019D8222-B95B-4886-947E-9FB8392D92E7}" srcId="{091E65C5-F436-463A-8B27-810B02EF03EB}" destId="{BBEB58BE-7A78-4753-8CAE-B49538B653C1}" srcOrd="0" destOrd="0" parTransId="{10717077-F5C8-495B-AF00-8AABD1B63DA0}" sibTransId="{844F433D-3469-40EC-8D39-75FDFBE91D08}"/>
    <dgm:cxn modelId="{8AA9939C-46B3-4B41-8BE2-BE21E0380345}" type="presOf" srcId="{BBEB58BE-7A78-4753-8CAE-B49538B653C1}" destId="{9E025A6F-EA06-4134-89D9-FACF32C90385}" srcOrd="0" destOrd="0" presId="urn:microsoft.com/office/officeart/2005/8/layout/vList2"/>
    <dgm:cxn modelId="{5A5BD0B5-6DB6-4D62-BE46-CBEFD4FE869C}" type="presParOf" srcId="{BF39B488-D4AB-42CB-9B2B-01DC89BFBB02}" destId="{F9425BD5-B0A5-4430-9928-043D95FB2458}" srcOrd="0" destOrd="0" presId="urn:microsoft.com/office/officeart/2005/8/layout/vList2"/>
    <dgm:cxn modelId="{52F767A3-2A18-45D1-9301-ECB66D8282FA}" type="presParOf" srcId="{BF39B488-D4AB-42CB-9B2B-01DC89BFBB02}" destId="{5C91BBAB-9B83-4F7A-8EE5-E928BDBF3C0B}" srcOrd="1" destOrd="0" presId="urn:microsoft.com/office/officeart/2005/8/layout/vList2"/>
    <dgm:cxn modelId="{C29D7455-58CA-4FB7-AB71-167C31769878}" type="presParOf" srcId="{BF39B488-D4AB-42CB-9B2B-01DC89BFBB02}" destId="{23153253-FAAB-443F-8BB4-D89EAEAD62C8}" srcOrd="2" destOrd="0" presId="urn:microsoft.com/office/officeart/2005/8/layout/vList2"/>
    <dgm:cxn modelId="{8B0CA1DA-0983-4A19-B8DB-44A1FF39A5CF}" type="presParOf" srcId="{BF39B488-D4AB-42CB-9B2B-01DC89BFBB02}" destId="{9E025A6F-EA06-4134-89D9-FACF32C90385}"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197FC74-509A-41CF-A552-710D6199DF50}"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8FE099ED-96E0-486A-9718-30D56B9FF00B}">
      <dgm:prSet phldrT="[Text]"/>
      <dgm:spPr/>
      <dgm:t>
        <a:bodyPr/>
        <a:lstStyle/>
        <a:p>
          <a:r>
            <a:rPr lang="en-US" dirty="0"/>
            <a:t>911 may get busy</a:t>
          </a:r>
        </a:p>
      </dgm:t>
    </dgm:pt>
    <dgm:pt modelId="{8959B773-DD24-4C98-9869-642943CAAE60}" type="parTrans" cxnId="{DF2177AF-65AE-4273-8101-2639F820059B}">
      <dgm:prSet/>
      <dgm:spPr/>
      <dgm:t>
        <a:bodyPr/>
        <a:lstStyle/>
        <a:p>
          <a:endParaRPr lang="en-US"/>
        </a:p>
      </dgm:t>
    </dgm:pt>
    <dgm:pt modelId="{2CB99997-BA09-444E-9767-C4909E0F67C6}" type="sibTrans" cxnId="{DF2177AF-65AE-4273-8101-2639F820059B}">
      <dgm:prSet/>
      <dgm:spPr/>
      <dgm:t>
        <a:bodyPr/>
        <a:lstStyle/>
        <a:p>
          <a:endParaRPr lang="en-US"/>
        </a:p>
      </dgm:t>
    </dgm:pt>
    <dgm:pt modelId="{BC279F2C-5FB9-4597-A0FA-A224D7F40F43}">
      <dgm:prSet phldrT="[Text]"/>
      <dgm:spPr/>
      <dgm:t>
        <a:bodyPr/>
        <a:lstStyle/>
        <a:p>
          <a:r>
            <a:rPr lang="en-US" dirty="0"/>
            <a:t>Keep trying to call as long as it’s safe to do so</a:t>
          </a:r>
        </a:p>
      </dgm:t>
    </dgm:pt>
    <dgm:pt modelId="{B90C9321-E2FF-4B65-BC5B-AAAA1D63DE37}" type="parTrans" cxnId="{E226EC98-8FE5-46B0-B83C-5627F2921E78}">
      <dgm:prSet/>
      <dgm:spPr/>
      <dgm:t>
        <a:bodyPr/>
        <a:lstStyle/>
        <a:p>
          <a:endParaRPr lang="en-US"/>
        </a:p>
      </dgm:t>
    </dgm:pt>
    <dgm:pt modelId="{12594175-402F-4997-9352-CDBFDEB7B485}" type="sibTrans" cxnId="{E226EC98-8FE5-46B0-B83C-5627F2921E78}">
      <dgm:prSet/>
      <dgm:spPr/>
      <dgm:t>
        <a:bodyPr/>
        <a:lstStyle/>
        <a:p>
          <a:endParaRPr lang="en-US"/>
        </a:p>
      </dgm:t>
    </dgm:pt>
    <dgm:pt modelId="{091E65C5-F436-463A-8B27-810B02EF03EB}">
      <dgm:prSet phldrT="[Text]"/>
      <dgm:spPr/>
      <dgm:t>
        <a:bodyPr/>
        <a:lstStyle/>
        <a:p>
          <a:r>
            <a:rPr lang="en-US" dirty="0"/>
            <a:t>UNT has dispatchers</a:t>
          </a:r>
        </a:p>
      </dgm:t>
    </dgm:pt>
    <dgm:pt modelId="{EBB5DAA2-1F51-4600-B882-C04DE8D46B53}" type="parTrans" cxnId="{51660C75-5C9C-474E-BB82-F9D5071F1C14}">
      <dgm:prSet/>
      <dgm:spPr/>
      <dgm:t>
        <a:bodyPr/>
        <a:lstStyle/>
        <a:p>
          <a:endParaRPr lang="en-US"/>
        </a:p>
      </dgm:t>
    </dgm:pt>
    <dgm:pt modelId="{E10164C7-1AD5-4700-9B10-47E764FBCE72}" type="sibTrans" cxnId="{51660C75-5C9C-474E-BB82-F9D5071F1C14}">
      <dgm:prSet/>
      <dgm:spPr/>
      <dgm:t>
        <a:bodyPr/>
        <a:lstStyle/>
        <a:p>
          <a:endParaRPr lang="en-US"/>
        </a:p>
      </dgm:t>
    </dgm:pt>
    <dgm:pt modelId="{BBEB58BE-7A78-4753-8CAE-B49538B653C1}">
      <dgm:prSet phldrT="[Text]"/>
      <dgm:spPr/>
      <dgm:t>
        <a:bodyPr/>
        <a:lstStyle/>
        <a:p>
          <a:r>
            <a:rPr lang="en-US" dirty="0"/>
            <a:t>Let 911 know you’re at UNT so they can send you directly to our team</a:t>
          </a:r>
        </a:p>
      </dgm:t>
    </dgm:pt>
    <dgm:pt modelId="{10717077-F5C8-495B-AF00-8AABD1B63DA0}" type="parTrans" cxnId="{019D8222-B95B-4886-947E-9FB8392D92E7}">
      <dgm:prSet/>
      <dgm:spPr/>
      <dgm:t>
        <a:bodyPr/>
        <a:lstStyle/>
        <a:p>
          <a:endParaRPr lang="en-US"/>
        </a:p>
      </dgm:t>
    </dgm:pt>
    <dgm:pt modelId="{844F433D-3469-40EC-8D39-75FDFBE91D08}" type="sibTrans" cxnId="{019D8222-B95B-4886-947E-9FB8392D92E7}">
      <dgm:prSet/>
      <dgm:spPr/>
      <dgm:t>
        <a:bodyPr/>
        <a:lstStyle/>
        <a:p>
          <a:endParaRPr lang="en-US"/>
        </a:p>
      </dgm:t>
    </dgm:pt>
    <dgm:pt modelId="{BF39B488-D4AB-42CB-9B2B-01DC89BFBB02}" type="pres">
      <dgm:prSet presAssocID="{9197FC74-509A-41CF-A552-710D6199DF50}" presName="linear" presStyleCnt="0">
        <dgm:presLayoutVars>
          <dgm:animLvl val="lvl"/>
          <dgm:resizeHandles val="exact"/>
        </dgm:presLayoutVars>
      </dgm:prSet>
      <dgm:spPr/>
      <dgm:t>
        <a:bodyPr/>
        <a:lstStyle/>
        <a:p>
          <a:endParaRPr lang="en-US"/>
        </a:p>
      </dgm:t>
    </dgm:pt>
    <dgm:pt modelId="{F9425BD5-B0A5-4430-9928-043D95FB2458}" type="pres">
      <dgm:prSet presAssocID="{8FE099ED-96E0-486A-9718-30D56B9FF00B}" presName="parentText" presStyleLbl="node1" presStyleIdx="0" presStyleCnt="2" custLinFactNeighborY="-36757">
        <dgm:presLayoutVars>
          <dgm:chMax val="0"/>
          <dgm:bulletEnabled val="1"/>
        </dgm:presLayoutVars>
      </dgm:prSet>
      <dgm:spPr/>
      <dgm:t>
        <a:bodyPr/>
        <a:lstStyle/>
        <a:p>
          <a:endParaRPr lang="en-US"/>
        </a:p>
      </dgm:t>
    </dgm:pt>
    <dgm:pt modelId="{5C91BBAB-9B83-4F7A-8EE5-E928BDBF3C0B}" type="pres">
      <dgm:prSet presAssocID="{8FE099ED-96E0-486A-9718-30D56B9FF00B}" presName="childText" presStyleLbl="revTx" presStyleIdx="0" presStyleCnt="2">
        <dgm:presLayoutVars>
          <dgm:bulletEnabled val="1"/>
        </dgm:presLayoutVars>
      </dgm:prSet>
      <dgm:spPr/>
      <dgm:t>
        <a:bodyPr/>
        <a:lstStyle/>
        <a:p>
          <a:endParaRPr lang="en-US"/>
        </a:p>
      </dgm:t>
    </dgm:pt>
    <dgm:pt modelId="{23153253-FAAB-443F-8BB4-D89EAEAD62C8}" type="pres">
      <dgm:prSet presAssocID="{091E65C5-F436-463A-8B27-810B02EF03EB}" presName="parentText" presStyleLbl="node1" presStyleIdx="1" presStyleCnt="2">
        <dgm:presLayoutVars>
          <dgm:chMax val="0"/>
          <dgm:bulletEnabled val="1"/>
        </dgm:presLayoutVars>
      </dgm:prSet>
      <dgm:spPr/>
      <dgm:t>
        <a:bodyPr/>
        <a:lstStyle/>
        <a:p>
          <a:endParaRPr lang="en-US"/>
        </a:p>
      </dgm:t>
    </dgm:pt>
    <dgm:pt modelId="{9E025A6F-EA06-4134-89D9-FACF32C90385}" type="pres">
      <dgm:prSet presAssocID="{091E65C5-F436-463A-8B27-810B02EF03EB}" presName="childText" presStyleLbl="revTx" presStyleIdx="1" presStyleCnt="2">
        <dgm:presLayoutVars>
          <dgm:bulletEnabled val="1"/>
        </dgm:presLayoutVars>
      </dgm:prSet>
      <dgm:spPr/>
      <dgm:t>
        <a:bodyPr/>
        <a:lstStyle/>
        <a:p>
          <a:endParaRPr lang="en-US"/>
        </a:p>
      </dgm:t>
    </dgm:pt>
  </dgm:ptLst>
  <dgm:cxnLst>
    <dgm:cxn modelId="{CA765531-68A6-4F78-B7DD-58C98B4605AA}" type="presOf" srcId="{091E65C5-F436-463A-8B27-810B02EF03EB}" destId="{23153253-FAAB-443F-8BB4-D89EAEAD62C8}" srcOrd="0" destOrd="0" presId="urn:microsoft.com/office/officeart/2005/8/layout/vList2"/>
    <dgm:cxn modelId="{1A37F8A0-BA0C-46F1-9509-8CC2996B357E}" type="presOf" srcId="{8FE099ED-96E0-486A-9718-30D56B9FF00B}" destId="{F9425BD5-B0A5-4430-9928-043D95FB2458}" srcOrd="0" destOrd="0" presId="urn:microsoft.com/office/officeart/2005/8/layout/vList2"/>
    <dgm:cxn modelId="{E226EC98-8FE5-46B0-B83C-5627F2921E78}" srcId="{8FE099ED-96E0-486A-9718-30D56B9FF00B}" destId="{BC279F2C-5FB9-4597-A0FA-A224D7F40F43}" srcOrd="0" destOrd="0" parTransId="{B90C9321-E2FF-4B65-BC5B-AAAA1D63DE37}" sibTransId="{12594175-402F-4997-9352-CDBFDEB7B485}"/>
    <dgm:cxn modelId="{25E47DC6-8534-46E6-8D77-E47EBD80F2C6}" type="presOf" srcId="{BC279F2C-5FB9-4597-A0FA-A224D7F40F43}" destId="{5C91BBAB-9B83-4F7A-8EE5-E928BDBF3C0B}" srcOrd="0" destOrd="0" presId="urn:microsoft.com/office/officeart/2005/8/layout/vList2"/>
    <dgm:cxn modelId="{5825964D-2442-40F1-B8A8-44403DF42821}" type="presOf" srcId="{9197FC74-509A-41CF-A552-710D6199DF50}" destId="{BF39B488-D4AB-42CB-9B2B-01DC89BFBB02}" srcOrd="0" destOrd="0" presId="urn:microsoft.com/office/officeart/2005/8/layout/vList2"/>
    <dgm:cxn modelId="{51660C75-5C9C-474E-BB82-F9D5071F1C14}" srcId="{9197FC74-509A-41CF-A552-710D6199DF50}" destId="{091E65C5-F436-463A-8B27-810B02EF03EB}" srcOrd="1" destOrd="0" parTransId="{EBB5DAA2-1F51-4600-B882-C04DE8D46B53}" sibTransId="{E10164C7-1AD5-4700-9B10-47E764FBCE72}"/>
    <dgm:cxn modelId="{DF2177AF-65AE-4273-8101-2639F820059B}" srcId="{9197FC74-509A-41CF-A552-710D6199DF50}" destId="{8FE099ED-96E0-486A-9718-30D56B9FF00B}" srcOrd="0" destOrd="0" parTransId="{8959B773-DD24-4C98-9869-642943CAAE60}" sibTransId="{2CB99997-BA09-444E-9767-C4909E0F67C6}"/>
    <dgm:cxn modelId="{019D8222-B95B-4886-947E-9FB8392D92E7}" srcId="{091E65C5-F436-463A-8B27-810B02EF03EB}" destId="{BBEB58BE-7A78-4753-8CAE-B49538B653C1}" srcOrd="0" destOrd="0" parTransId="{10717077-F5C8-495B-AF00-8AABD1B63DA0}" sibTransId="{844F433D-3469-40EC-8D39-75FDFBE91D08}"/>
    <dgm:cxn modelId="{8AA9939C-46B3-4B41-8BE2-BE21E0380345}" type="presOf" srcId="{BBEB58BE-7A78-4753-8CAE-B49538B653C1}" destId="{9E025A6F-EA06-4134-89D9-FACF32C90385}" srcOrd="0" destOrd="0" presId="urn:microsoft.com/office/officeart/2005/8/layout/vList2"/>
    <dgm:cxn modelId="{5A5BD0B5-6DB6-4D62-BE46-CBEFD4FE869C}" type="presParOf" srcId="{BF39B488-D4AB-42CB-9B2B-01DC89BFBB02}" destId="{F9425BD5-B0A5-4430-9928-043D95FB2458}" srcOrd="0" destOrd="0" presId="urn:microsoft.com/office/officeart/2005/8/layout/vList2"/>
    <dgm:cxn modelId="{52F767A3-2A18-45D1-9301-ECB66D8282FA}" type="presParOf" srcId="{BF39B488-D4AB-42CB-9B2B-01DC89BFBB02}" destId="{5C91BBAB-9B83-4F7A-8EE5-E928BDBF3C0B}" srcOrd="1" destOrd="0" presId="urn:microsoft.com/office/officeart/2005/8/layout/vList2"/>
    <dgm:cxn modelId="{C29D7455-58CA-4FB7-AB71-167C31769878}" type="presParOf" srcId="{BF39B488-D4AB-42CB-9B2B-01DC89BFBB02}" destId="{23153253-FAAB-443F-8BB4-D89EAEAD62C8}" srcOrd="2" destOrd="0" presId="urn:microsoft.com/office/officeart/2005/8/layout/vList2"/>
    <dgm:cxn modelId="{8B0CA1DA-0983-4A19-B8DB-44A1FF39A5CF}" type="presParOf" srcId="{BF39B488-D4AB-42CB-9B2B-01DC89BFBB02}" destId="{9E025A6F-EA06-4134-89D9-FACF32C90385}" srcOrd="3"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E90F7BF-2E55-4291-A560-2EFBBBC39D16}" type="doc">
      <dgm:prSet loTypeId="urn:microsoft.com/office/officeart/2005/8/layout/hierarchy3" loCatId="list" qsTypeId="urn:microsoft.com/office/officeart/2005/8/quickstyle/simple1" qsCatId="simple" csTypeId="urn:microsoft.com/office/officeart/2005/8/colors/colorful4" csCatId="colorful" phldr="1"/>
      <dgm:spPr/>
      <dgm:t>
        <a:bodyPr/>
        <a:lstStyle/>
        <a:p>
          <a:endParaRPr lang="en-US"/>
        </a:p>
      </dgm:t>
    </dgm:pt>
    <dgm:pt modelId="{5018B2CB-4E6B-47BE-812C-DCFF337DBD87}">
      <dgm:prSet phldrT="[Text]"/>
      <dgm:spPr/>
      <dgm:t>
        <a:bodyPr/>
        <a:lstStyle/>
        <a:p>
          <a:r>
            <a:rPr lang="en-US" dirty="0"/>
            <a:t>Locations</a:t>
          </a:r>
        </a:p>
      </dgm:t>
    </dgm:pt>
    <dgm:pt modelId="{E627C483-77D1-42BD-A4DD-F8F92665F9D5}" type="parTrans" cxnId="{1AC1C946-2EC1-4876-9034-5B5C9ADEBF7B}">
      <dgm:prSet/>
      <dgm:spPr/>
      <dgm:t>
        <a:bodyPr/>
        <a:lstStyle/>
        <a:p>
          <a:endParaRPr lang="en-US"/>
        </a:p>
      </dgm:t>
    </dgm:pt>
    <dgm:pt modelId="{84254455-62EB-4B94-9AD8-9259041623A2}" type="sibTrans" cxnId="{1AC1C946-2EC1-4876-9034-5B5C9ADEBF7B}">
      <dgm:prSet/>
      <dgm:spPr/>
      <dgm:t>
        <a:bodyPr/>
        <a:lstStyle/>
        <a:p>
          <a:endParaRPr lang="en-US"/>
        </a:p>
      </dgm:t>
    </dgm:pt>
    <dgm:pt modelId="{CE086036-282D-4D70-BBAC-C3AC14D44DFA}">
      <dgm:prSet phldrT="[Text]"/>
      <dgm:spPr/>
      <dgm:t>
        <a:bodyPr/>
        <a:lstStyle/>
        <a:p>
          <a:r>
            <a:rPr lang="en-US" dirty="0"/>
            <a:t>Location of incident </a:t>
          </a:r>
        </a:p>
      </dgm:t>
    </dgm:pt>
    <dgm:pt modelId="{9B2DE67D-98F7-4C20-BD1F-A34A981ED76F}" type="parTrans" cxnId="{F2B33551-87C1-46E0-AE50-AA278A44C9D4}">
      <dgm:prSet/>
      <dgm:spPr/>
      <dgm:t>
        <a:bodyPr/>
        <a:lstStyle/>
        <a:p>
          <a:endParaRPr lang="en-US"/>
        </a:p>
      </dgm:t>
    </dgm:pt>
    <dgm:pt modelId="{4DC5A46C-CA9D-49F2-8DCA-24DAC1E09031}" type="sibTrans" cxnId="{F2B33551-87C1-46E0-AE50-AA278A44C9D4}">
      <dgm:prSet/>
      <dgm:spPr/>
      <dgm:t>
        <a:bodyPr/>
        <a:lstStyle/>
        <a:p>
          <a:endParaRPr lang="en-US"/>
        </a:p>
      </dgm:t>
    </dgm:pt>
    <dgm:pt modelId="{219A90B0-0338-4F26-A75F-79050C5BB867}">
      <dgm:prSet phldrT="[Text]"/>
      <dgm:spPr/>
      <dgm:t>
        <a:bodyPr/>
        <a:lstStyle/>
        <a:p>
          <a:r>
            <a:rPr lang="en-US" dirty="0"/>
            <a:t>Your location</a:t>
          </a:r>
        </a:p>
      </dgm:t>
    </dgm:pt>
    <dgm:pt modelId="{06703441-6E30-4824-A255-149BCBAB015D}" type="parTrans" cxnId="{7735BE91-823F-4134-ACB6-CC8BE5D95336}">
      <dgm:prSet/>
      <dgm:spPr/>
      <dgm:t>
        <a:bodyPr/>
        <a:lstStyle/>
        <a:p>
          <a:endParaRPr lang="en-US"/>
        </a:p>
      </dgm:t>
    </dgm:pt>
    <dgm:pt modelId="{5AEBF766-A9B1-43E5-A44B-C4557BFA8E3E}" type="sibTrans" cxnId="{7735BE91-823F-4134-ACB6-CC8BE5D95336}">
      <dgm:prSet/>
      <dgm:spPr/>
      <dgm:t>
        <a:bodyPr/>
        <a:lstStyle/>
        <a:p>
          <a:endParaRPr lang="en-US"/>
        </a:p>
      </dgm:t>
    </dgm:pt>
    <dgm:pt modelId="{F786E56A-D7AE-4667-9CD0-069EBFC87E57}">
      <dgm:prSet phldrT="[Text]"/>
      <dgm:spPr/>
      <dgm:t>
        <a:bodyPr/>
        <a:lstStyle/>
        <a:p>
          <a:r>
            <a:rPr lang="en-US" dirty="0"/>
            <a:t>Shooter(s)</a:t>
          </a:r>
        </a:p>
      </dgm:t>
    </dgm:pt>
    <dgm:pt modelId="{3B726680-AC19-4513-A66E-D02BF5E63021}" type="parTrans" cxnId="{C414C8CA-43E0-43BF-9A8B-93B5EF68C22D}">
      <dgm:prSet/>
      <dgm:spPr/>
      <dgm:t>
        <a:bodyPr/>
        <a:lstStyle/>
        <a:p>
          <a:endParaRPr lang="en-US"/>
        </a:p>
      </dgm:t>
    </dgm:pt>
    <dgm:pt modelId="{18F7A5EB-3CAA-4820-AEE0-40FF42759A13}" type="sibTrans" cxnId="{C414C8CA-43E0-43BF-9A8B-93B5EF68C22D}">
      <dgm:prSet/>
      <dgm:spPr/>
      <dgm:t>
        <a:bodyPr/>
        <a:lstStyle/>
        <a:p>
          <a:endParaRPr lang="en-US"/>
        </a:p>
      </dgm:t>
    </dgm:pt>
    <dgm:pt modelId="{70DA1B28-7EB8-48B8-8899-39BE39530883}">
      <dgm:prSet phldrT="[Text]"/>
      <dgm:spPr/>
      <dgm:t>
        <a:bodyPr/>
        <a:lstStyle/>
        <a:p>
          <a:r>
            <a:rPr lang="en-US" dirty="0"/>
            <a:t>Number of shooters</a:t>
          </a:r>
        </a:p>
      </dgm:t>
    </dgm:pt>
    <dgm:pt modelId="{E8AE6EB3-7AB8-48A3-95C3-A0586846486F}" type="parTrans" cxnId="{41CA3514-F7D4-4C72-A28A-D5598E59698F}">
      <dgm:prSet/>
      <dgm:spPr/>
      <dgm:t>
        <a:bodyPr/>
        <a:lstStyle/>
        <a:p>
          <a:endParaRPr lang="en-US"/>
        </a:p>
      </dgm:t>
    </dgm:pt>
    <dgm:pt modelId="{929F3D09-E6A1-4E97-94C6-142C9E9FECBD}" type="sibTrans" cxnId="{41CA3514-F7D4-4C72-A28A-D5598E59698F}">
      <dgm:prSet/>
      <dgm:spPr/>
      <dgm:t>
        <a:bodyPr/>
        <a:lstStyle/>
        <a:p>
          <a:endParaRPr lang="en-US"/>
        </a:p>
      </dgm:t>
    </dgm:pt>
    <dgm:pt modelId="{A7CCEC26-0573-4935-B4FC-F4B633148F2E}">
      <dgm:prSet phldrT="[Text]"/>
      <dgm:spPr/>
      <dgm:t>
        <a:bodyPr/>
        <a:lstStyle/>
        <a:p>
          <a:r>
            <a:rPr lang="en-US" dirty="0"/>
            <a:t>Description of shooter(s)</a:t>
          </a:r>
        </a:p>
      </dgm:t>
    </dgm:pt>
    <dgm:pt modelId="{D3C18000-D403-432F-812F-F37FC41084D0}" type="parTrans" cxnId="{0EE84835-E0F8-4A66-8229-9F0B174A0BD8}">
      <dgm:prSet/>
      <dgm:spPr/>
      <dgm:t>
        <a:bodyPr/>
        <a:lstStyle/>
        <a:p>
          <a:endParaRPr lang="en-US"/>
        </a:p>
      </dgm:t>
    </dgm:pt>
    <dgm:pt modelId="{7C637BAA-B6DF-4112-A594-CD619D5AF7F7}" type="sibTrans" cxnId="{0EE84835-E0F8-4A66-8229-9F0B174A0BD8}">
      <dgm:prSet/>
      <dgm:spPr/>
      <dgm:t>
        <a:bodyPr/>
        <a:lstStyle/>
        <a:p>
          <a:endParaRPr lang="en-US"/>
        </a:p>
      </dgm:t>
    </dgm:pt>
    <dgm:pt modelId="{42F48AE4-0AC4-406B-A395-DB4586ADBDD8}">
      <dgm:prSet/>
      <dgm:spPr/>
      <dgm:t>
        <a:bodyPr/>
        <a:lstStyle/>
        <a:p>
          <a:r>
            <a:rPr lang="en-US" dirty="0"/>
            <a:t>Shooter’s route or direction </a:t>
          </a:r>
        </a:p>
      </dgm:t>
    </dgm:pt>
    <dgm:pt modelId="{C3437BD6-351D-42B3-BE64-B4BC3CB0A87C}" type="parTrans" cxnId="{0FB5DB76-3D1F-4FED-80C4-7936E11AB36E}">
      <dgm:prSet/>
      <dgm:spPr/>
      <dgm:t>
        <a:bodyPr/>
        <a:lstStyle/>
        <a:p>
          <a:endParaRPr lang="en-US"/>
        </a:p>
      </dgm:t>
    </dgm:pt>
    <dgm:pt modelId="{026A1D9B-BA0C-44CA-BDF9-FEF102B5C61B}" type="sibTrans" cxnId="{0FB5DB76-3D1F-4FED-80C4-7936E11AB36E}">
      <dgm:prSet/>
      <dgm:spPr/>
      <dgm:t>
        <a:bodyPr/>
        <a:lstStyle/>
        <a:p>
          <a:endParaRPr lang="en-US"/>
        </a:p>
      </dgm:t>
    </dgm:pt>
    <dgm:pt modelId="{79685262-D35A-4460-B838-CE8FCD0929DF}">
      <dgm:prSet/>
      <dgm:spPr/>
      <dgm:t>
        <a:bodyPr/>
        <a:lstStyle/>
        <a:p>
          <a:r>
            <a:rPr lang="en-US" dirty="0"/>
            <a:t>Type of weapons used</a:t>
          </a:r>
        </a:p>
      </dgm:t>
    </dgm:pt>
    <dgm:pt modelId="{8C112846-3E6F-4B0A-928A-4B91E65D4DEF}" type="parTrans" cxnId="{DE2C262B-9267-4866-A7D7-5E115D21AC8E}">
      <dgm:prSet/>
      <dgm:spPr/>
      <dgm:t>
        <a:bodyPr/>
        <a:lstStyle/>
        <a:p>
          <a:endParaRPr lang="en-US"/>
        </a:p>
      </dgm:t>
    </dgm:pt>
    <dgm:pt modelId="{0F8862CC-BBDF-43A0-914A-7B8560523D49}" type="sibTrans" cxnId="{DE2C262B-9267-4866-A7D7-5E115D21AC8E}">
      <dgm:prSet/>
      <dgm:spPr/>
      <dgm:t>
        <a:bodyPr/>
        <a:lstStyle/>
        <a:p>
          <a:endParaRPr lang="en-US"/>
        </a:p>
      </dgm:t>
    </dgm:pt>
    <dgm:pt modelId="{3867348A-E5DE-417A-AF79-B437CFC4019D}" type="pres">
      <dgm:prSet presAssocID="{2E90F7BF-2E55-4291-A560-2EFBBBC39D16}" presName="diagram" presStyleCnt="0">
        <dgm:presLayoutVars>
          <dgm:chPref val="1"/>
          <dgm:dir/>
          <dgm:animOne val="branch"/>
          <dgm:animLvl val="lvl"/>
          <dgm:resizeHandles/>
        </dgm:presLayoutVars>
      </dgm:prSet>
      <dgm:spPr/>
      <dgm:t>
        <a:bodyPr/>
        <a:lstStyle/>
        <a:p>
          <a:endParaRPr lang="en-US"/>
        </a:p>
      </dgm:t>
    </dgm:pt>
    <dgm:pt modelId="{61EFF4F3-FFEA-40A4-BF58-71FE8DCB29C6}" type="pres">
      <dgm:prSet presAssocID="{5018B2CB-4E6B-47BE-812C-DCFF337DBD87}" presName="root" presStyleCnt="0"/>
      <dgm:spPr/>
    </dgm:pt>
    <dgm:pt modelId="{B38B35A9-03B2-471C-A123-91579D1349B0}" type="pres">
      <dgm:prSet presAssocID="{5018B2CB-4E6B-47BE-812C-DCFF337DBD87}" presName="rootComposite" presStyleCnt="0"/>
      <dgm:spPr/>
    </dgm:pt>
    <dgm:pt modelId="{B1B52362-5539-4412-BF9B-C73274BE9283}" type="pres">
      <dgm:prSet presAssocID="{5018B2CB-4E6B-47BE-812C-DCFF337DBD87}" presName="rootText" presStyleLbl="node1" presStyleIdx="0" presStyleCnt="2" custLinFactNeighborX="-4916"/>
      <dgm:spPr/>
      <dgm:t>
        <a:bodyPr/>
        <a:lstStyle/>
        <a:p>
          <a:endParaRPr lang="en-US"/>
        </a:p>
      </dgm:t>
    </dgm:pt>
    <dgm:pt modelId="{3F9817F8-1BB6-40F0-8908-CAD20A536376}" type="pres">
      <dgm:prSet presAssocID="{5018B2CB-4E6B-47BE-812C-DCFF337DBD87}" presName="rootConnector" presStyleLbl="node1" presStyleIdx="0" presStyleCnt="2"/>
      <dgm:spPr/>
      <dgm:t>
        <a:bodyPr/>
        <a:lstStyle/>
        <a:p>
          <a:endParaRPr lang="en-US"/>
        </a:p>
      </dgm:t>
    </dgm:pt>
    <dgm:pt modelId="{201D7879-EC48-4E22-A560-E781085F3FC9}" type="pres">
      <dgm:prSet presAssocID="{5018B2CB-4E6B-47BE-812C-DCFF337DBD87}" presName="childShape" presStyleCnt="0"/>
      <dgm:spPr/>
    </dgm:pt>
    <dgm:pt modelId="{8AA8D461-EA12-403C-B558-8227AC6E9A47}" type="pres">
      <dgm:prSet presAssocID="{9B2DE67D-98F7-4C20-BD1F-A34A981ED76F}" presName="Name13" presStyleLbl="parChTrans1D2" presStyleIdx="0" presStyleCnt="6"/>
      <dgm:spPr/>
      <dgm:t>
        <a:bodyPr/>
        <a:lstStyle/>
        <a:p>
          <a:endParaRPr lang="en-US"/>
        </a:p>
      </dgm:t>
    </dgm:pt>
    <dgm:pt modelId="{ABF79016-24CE-4400-9471-BB75EB268C9C}" type="pres">
      <dgm:prSet presAssocID="{CE086036-282D-4D70-BBAC-C3AC14D44DFA}" presName="childText" presStyleLbl="bgAcc1" presStyleIdx="0" presStyleCnt="6">
        <dgm:presLayoutVars>
          <dgm:bulletEnabled val="1"/>
        </dgm:presLayoutVars>
      </dgm:prSet>
      <dgm:spPr/>
      <dgm:t>
        <a:bodyPr/>
        <a:lstStyle/>
        <a:p>
          <a:endParaRPr lang="en-US"/>
        </a:p>
      </dgm:t>
    </dgm:pt>
    <dgm:pt modelId="{29AF495E-1106-4704-B2AA-C1A1CE2E2CCA}" type="pres">
      <dgm:prSet presAssocID="{06703441-6E30-4824-A255-149BCBAB015D}" presName="Name13" presStyleLbl="parChTrans1D2" presStyleIdx="1" presStyleCnt="6"/>
      <dgm:spPr/>
      <dgm:t>
        <a:bodyPr/>
        <a:lstStyle/>
        <a:p>
          <a:endParaRPr lang="en-US"/>
        </a:p>
      </dgm:t>
    </dgm:pt>
    <dgm:pt modelId="{4F1DE42F-15A7-4366-834C-D144EF9409A3}" type="pres">
      <dgm:prSet presAssocID="{219A90B0-0338-4F26-A75F-79050C5BB867}" presName="childText" presStyleLbl="bgAcc1" presStyleIdx="1" presStyleCnt="6">
        <dgm:presLayoutVars>
          <dgm:bulletEnabled val="1"/>
        </dgm:presLayoutVars>
      </dgm:prSet>
      <dgm:spPr/>
      <dgm:t>
        <a:bodyPr/>
        <a:lstStyle/>
        <a:p>
          <a:endParaRPr lang="en-US"/>
        </a:p>
      </dgm:t>
    </dgm:pt>
    <dgm:pt modelId="{0E41DCE6-39A2-44A4-8560-61CE8E003E5E}" type="pres">
      <dgm:prSet presAssocID="{C3437BD6-351D-42B3-BE64-B4BC3CB0A87C}" presName="Name13" presStyleLbl="parChTrans1D2" presStyleIdx="2" presStyleCnt="6"/>
      <dgm:spPr/>
      <dgm:t>
        <a:bodyPr/>
        <a:lstStyle/>
        <a:p>
          <a:endParaRPr lang="en-US"/>
        </a:p>
      </dgm:t>
    </dgm:pt>
    <dgm:pt modelId="{AC2E6710-57EA-4AA3-9264-5C6D6AFA6147}" type="pres">
      <dgm:prSet presAssocID="{42F48AE4-0AC4-406B-A395-DB4586ADBDD8}" presName="childText" presStyleLbl="bgAcc1" presStyleIdx="2" presStyleCnt="6">
        <dgm:presLayoutVars>
          <dgm:bulletEnabled val="1"/>
        </dgm:presLayoutVars>
      </dgm:prSet>
      <dgm:spPr/>
      <dgm:t>
        <a:bodyPr/>
        <a:lstStyle/>
        <a:p>
          <a:endParaRPr lang="en-US"/>
        </a:p>
      </dgm:t>
    </dgm:pt>
    <dgm:pt modelId="{FCC604C0-0F5B-42AC-ACDB-49C03FA188BF}" type="pres">
      <dgm:prSet presAssocID="{F786E56A-D7AE-4667-9CD0-069EBFC87E57}" presName="root" presStyleCnt="0"/>
      <dgm:spPr/>
    </dgm:pt>
    <dgm:pt modelId="{68986087-009E-4764-ADC5-7F0EE7A7E47D}" type="pres">
      <dgm:prSet presAssocID="{F786E56A-D7AE-4667-9CD0-069EBFC87E57}" presName="rootComposite" presStyleCnt="0"/>
      <dgm:spPr/>
    </dgm:pt>
    <dgm:pt modelId="{FB6282FF-ECFA-4CE4-B15F-EECCD09D6D96}" type="pres">
      <dgm:prSet presAssocID="{F786E56A-D7AE-4667-9CD0-069EBFC87E57}" presName="rootText" presStyleLbl="node1" presStyleIdx="1" presStyleCnt="2"/>
      <dgm:spPr/>
      <dgm:t>
        <a:bodyPr/>
        <a:lstStyle/>
        <a:p>
          <a:endParaRPr lang="en-US"/>
        </a:p>
      </dgm:t>
    </dgm:pt>
    <dgm:pt modelId="{B97B71EB-4465-46D8-8077-F96F09E117AE}" type="pres">
      <dgm:prSet presAssocID="{F786E56A-D7AE-4667-9CD0-069EBFC87E57}" presName="rootConnector" presStyleLbl="node1" presStyleIdx="1" presStyleCnt="2"/>
      <dgm:spPr/>
      <dgm:t>
        <a:bodyPr/>
        <a:lstStyle/>
        <a:p>
          <a:endParaRPr lang="en-US"/>
        </a:p>
      </dgm:t>
    </dgm:pt>
    <dgm:pt modelId="{90ED9573-7B0D-47A6-9B13-5876EE4ED9C7}" type="pres">
      <dgm:prSet presAssocID="{F786E56A-D7AE-4667-9CD0-069EBFC87E57}" presName="childShape" presStyleCnt="0"/>
      <dgm:spPr/>
    </dgm:pt>
    <dgm:pt modelId="{27C58439-49A7-4E56-BA62-2E48CFEBCC23}" type="pres">
      <dgm:prSet presAssocID="{E8AE6EB3-7AB8-48A3-95C3-A0586846486F}" presName="Name13" presStyleLbl="parChTrans1D2" presStyleIdx="3" presStyleCnt="6"/>
      <dgm:spPr/>
      <dgm:t>
        <a:bodyPr/>
        <a:lstStyle/>
        <a:p>
          <a:endParaRPr lang="en-US"/>
        </a:p>
      </dgm:t>
    </dgm:pt>
    <dgm:pt modelId="{C0C95E6D-1E02-4F15-9EB7-DDE875D0F24A}" type="pres">
      <dgm:prSet presAssocID="{70DA1B28-7EB8-48B8-8899-39BE39530883}" presName="childText" presStyleLbl="bgAcc1" presStyleIdx="3" presStyleCnt="6">
        <dgm:presLayoutVars>
          <dgm:bulletEnabled val="1"/>
        </dgm:presLayoutVars>
      </dgm:prSet>
      <dgm:spPr/>
      <dgm:t>
        <a:bodyPr/>
        <a:lstStyle/>
        <a:p>
          <a:endParaRPr lang="en-US"/>
        </a:p>
      </dgm:t>
    </dgm:pt>
    <dgm:pt modelId="{9BA802F8-6237-456F-BFC3-026145AACB8B}" type="pres">
      <dgm:prSet presAssocID="{D3C18000-D403-432F-812F-F37FC41084D0}" presName="Name13" presStyleLbl="parChTrans1D2" presStyleIdx="4" presStyleCnt="6"/>
      <dgm:spPr/>
      <dgm:t>
        <a:bodyPr/>
        <a:lstStyle/>
        <a:p>
          <a:endParaRPr lang="en-US"/>
        </a:p>
      </dgm:t>
    </dgm:pt>
    <dgm:pt modelId="{3109C33B-650F-4B83-9342-6992DDD1FEE3}" type="pres">
      <dgm:prSet presAssocID="{A7CCEC26-0573-4935-B4FC-F4B633148F2E}" presName="childText" presStyleLbl="bgAcc1" presStyleIdx="4" presStyleCnt="6">
        <dgm:presLayoutVars>
          <dgm:bulletEnabled val="1"/>
        </dgm:presLayoutVars>
      </dgm:prSet>
      <dgm:spPr/>
      <dgm:t>
        <a:bodyPr/>
        <a:lstStyle/>
        <a:p>
          <a:endParaRPr lang="en-US"/>
        </a:p>
      </dgm:t>
    </dgm:pt>
    <dgm:pt modelId="{D5FE232F-481A-40A5-8ECF-73F6EE3F7686}" type="pres">
      <dgm:prSet presAssocID="{8C112846-3E6F-4B0A-928A-4B91E65D4DEF}" presName="Name13" presStyleLbl="parChTrans1D2" presStyleIdx="5" presStyleCnt="6"/>
      <dgm:spPr/>
      <dgm:t>
        <a:bodyPr/>
        <a:lstStyle/>
        <a:p>
          <a:endParaRPr lang="en-US"/>
        </a:p>
      </dgm:t>
    </dgm:pt>
    <dgm:pt modelId="{C3CCC7CE-7F56-4B50-8FD7-73F8F9186898}" type="pres">
      <dgm:prSet presAssocID="{79685262-D35A-4460-B838-CE8FCD0929DF}" presName="childText" presStyleLbl="bgAcc1" presStyleIdx="5" presStyleCnt="6">
        <dgm:presLayoutVars>
          <dgm:bulletEnabled val="1"/>
        </dgm:presLayoutVars>
      </dgm:prSet>
      <dgm:spPr/>
      <dgm:t>
        <a:bodyPr/>
        <a:lstStyle/>
        <a:p>
          <a:endParaRPr lang="en-US"/>
        </a:p>
      </dgm:t>
    </dgm:pt>
  </dgm:ptLst>
  <dgm:cxnLst>
    <dgm:cxn modelId="{8BDD29A2-DAD0-41E8-BB02-6245D1D47F22}" type="presOf" srcId="{5018B2CB-4E6B-47BE-812C-DCFF337DBD87}" destId="{B1B52362-5539-4412-BF9B-C73274BE9283}" srcOrd="0" destOrd="0" presId="urn:microsoft.com/office/officeart/2005/8/layout/hierarchy3"/>
    <dgm:cxn modelId="{2B5F1F94-E2BF-4270-8191-4A5FDE34FECE}" type="presOf" srcId="{219A90B0-0338-4F26-A75F-79050C5BB867}" destId="{4F1DE42F-15A7-4366-834C-D144EF9409A3}" srcOrd="0" destOrd="0" presId="urn:microsoft.com/office/officeart/2005/8/layout/hierarchy3"/>
    <dgm:cxn modelId="{41CA3514-F7D4-4C72-A28A-D5598E59698F}" srcId="{F786E56A-D7AE-4667-9CD0-069EBFC87E57}" destId="{70DA1B28-7EB8-48B8-8899-39BE39530883}" srcOrd="0" destOrd="0" parTransId="{E8AE6EB3-7AB8-48A3-95C3-A0586846486F}" sibTransId="{929F3D09-E6A1-4E97-94C6-142C9E9FECBD}"/>
    <dgm:cxn modelId="{FE516738-1C37-437F-B408-752F1D88091C}" type="presOf" srcId="{D3C18000-D403-432F-812F-F37FC41084D0}" destId="{9BA802F8-6237-456F-BFC3-026145AACB8B}" srcOrd="0" destOrd="0" presId="urn:microsoft.com/office/officeart/2005/8/layout/hierarchy3"/>
    <dgm:cxn modelId="{2B917663-6560-43CD-86FC-321D01508824}" type="presOf" srcId="{70DA1B28-7EB8-48B8-8899-39BE39530883}" destId="{C0C95E6D-1E02-4F15-9EB7-DDE875D0F24A}" srcOrd="0" destOrd="0" presId="urn:microsoft.com/office/officeart/2005/8/layout/hierarchy3"/>
    <dgm:cxn modelId="{1AC1C946-2EC1-4876-9034-5B5C9ADEBF7B}" srcId="{2E90F7BF-2E55-4291-A560-2EFBBBC39D16}" destId="{5018B2CB-4E6B-47BE-812C-DCFF337DBD87}" srcOrd="0" destOrd="0" parTransId="{E627C483-77D1-42BD-A4DD-F8F92665F9D5}" sibTransId="{84254455-62EB-4B94-9AD8-9259041623A2}"/>
    <dgm:cxn modelId="{0FB5DB76-3D1F-4FED-80C4-7936E11AB36E}" srcId="{5018B2CB-4E6B-47BE-812C-DCFF337DBD87}" destId="{42F48AE4-0AC4-406B-A395-DB4586ADBDD8}" srcOrd="2" destOrd="0" parTransId="{C3437BD6-351D-42B3-BE64-B4BC3CB0A87C}" sibTransId="{026A1D9B-BA0C-44CA-BDF9-FEF102B5C61B}"/>
    <dgm:cxn modelId="{F18078F1-63A0-447E-9EEF-C10D343925F5}" type="presOf" srcId="{A7CCEC26-0573-4935-B4FC-F4B633148F2E}" destId="{3109C33B-650F-4B83-9342-6992DDD1FEE3}" srcOrd="0" destOrd="0" presId="urn:microsoft.com/office/officeart/2005/8/layout/hierarchy3"/>
    <dgm:cxn modelId="{3A8D1ECE-C517-47F0-8998-B5AA9F8B5F27}" type="presOf" srcId="{2E90F7BF-2E55-4291-A560-2EFBBBC39D16}" destId="{3867348A-E5DE-417A-AF79-B437CFC4019D}" srcOrd="0" destOrd="0" presId="urn:microsoft.com/office/officeart/2005/8/layout/hierarchy3"/>
    <dgm:cxn modelId="{F2B33551-87C1-46E0-AE50-AA278A44C9D4}" srcId="{5018B2CB-4E6B-47BE-812C-DCFF337DBD87}" destId="{CE086036-282D-4D70-BBAC-C3AC14D44DFA}" srcOrd="0" destOrd="0" parTransId="{9B2DE67D-98F7-4C20-BD1F-A34A981ED76F}" sibTransId="{4DC5A46C-CA9D-49F2-8DCA-24DAC1E09031}"/>
    <dgm:cxn modelId="{62058B92-D272-4170-870F-7021AC8380E5}" type="presOf" srcId="{F786E56A-D7AE-4667-9CD0-069EBFC87E57}" destId="{FB6282FF-ECFA-4CE4-B15F-EECCD09D6D96}" srcOrd="0" destOrd="0" presId="urn:microsoft.com/office/officeart/2005/8/layout/hierarchy3"/>
    <dgm:cxn modelId="{BAB92560-C5D7-4F3F-B38D-8B651216B062}" type="presOf" srcId="{5018B2CB-4E6B-47BE-812C-DCFF337DBD87}" destId="{3F9817F8-1BB6-40F0-8908-CAD20A536376}" srcOrd="1" destOrd="0" presId="urn:microsoft.com/office/officeart/2005/8/layout/hierarchy3"/>
    <dgm:cxn modelId="{7735BE91-823F-4134-ACB6-CC8BE5D95336}" srcId="{5018B2CB-4E6B-47BE-812C-DCFF337DBD87}" destId="{219A90B0-0338-4F26-A75F-79050C5BB867}" srcOrd="1" destOrd="0" parTransId="{06703441-6E30-4824-A255-149BCBAB015D}" sibTransId="{5AEBF766-A9B1-43E5-A44B-C4557BFA8E3E}"/>
    <dgm:cxn modelId="{0EE84835-E0F8-4A66-8229-9F0B174A0BD8}" srcId="{F786E56A-D7AE-4667-9CD0-069EBFC87E57}" destId="{A7CCEC26-0573-4935-B4FC-F4B633148F2E}" srcOrd="1" destOrd="0" parTransId="{D3C18000-D403-432F-812F-F37FC41084D0}" sibTransId="{7C637BAA-B6DF-4112-A594-CD619D5AF7F7}"/>
    <dgm:cxn modelId="{A03BB961-CF8A-49AE-992B-4AA17C3F86D8}" type="presOf" srcId="{CE086036-282D-4D70-BBAC-C3AC14D44DFA}" destId="{ABF79016-24CE-4400-9471-BB75EB268C9C}" srcOrd="0" destOrd="0" presId="urn:microsoft.com/office/officeart/2005/8/layout/hierarchy3"/>
    <dgm:cxn modelId="{6752F880-3C35-46F4-B448-D4C268E043EF}" type="presOf" srcId="{79685262-D35A-4460-B838-CE8FCD0929DF}" destId="{C3CCC7CE-7F56-4B50-8FD7-73F8F9186898}" srcOrd="0" destOrd="0" presId="urn:microsoft.com/office/officeart/2005/8/layout/hierarchy3"/>
    <dgm:cxn modelId="{BBD24439-CC30-4E9B-9611-8CF7F62D10A1}" type="presOf" srcId="{42F48AE4-0AC4-406B-A395-DB4586ADBDD8}" destId="{AC2E6710-57EA-4AA3-9264-5C6D6AFA6147}" srcOrd="0" destOrd="0" presId="urn:microsoft.com/office/officeart/2005/8/layout/hierarchy3"/>
    <dgm:cxn modelId="{190E161B-FAF7-4058-A660-4871ED70D47A}" type="presOf" srcId="{E8AE6EB3-7AB8-48A3-95C3-A0586846486F}" destId="{27C58439-49A7-4E56-BA62-2E48CFEBCC23}" srcOrd="0" destOrd="0" presId="urn:microsoft.com/office/officeart/2005/8/layout/hierarchy3"/>
    <dgm:cxn modelId="{25BFDFAA-3D31-4A27-A7CC-37954C09CEFA}" type="presOf" srcId="{9B2DE67D-98F7-4C20-BD1F-A34A981ED76F}" destId="{8AA8D461-EA12-403C-B558-8227AC6E9A47}" srcOrd="0" destOrd="0" presId="urn:microsoft.com/office/officeart/2005/8/layout/hierarchy3"/>
    <dgm:cxn modelId="{DE2C262B-9267-4866-A7D7-5E115D21AC8E}" srcId="{F786E56A-D7AE-4667-9CD0-069EBFC87E57}" destId="{79685262-D35A-4460-B838-CE8FCD0929DF}" srcOrd="2" destOrd="0" parTransId="{8C112846-3E6F-4B0A-928A-4B91E65D4DEF}" sibTransId="{0F8862CC-BBDF-43A0-914A-7B8560523D49}"/>
    <dgm:cxn modelId="{0051D8FF-C639-4369-B801-B35A230695EC}" type="presOf" srcId="{8C112846-3E6F-4B0A-928A-4B91E65D4DEF}" destId="{D5FE232F-481A-40A5-8ECF-73F6EE3F7686}" srcOrd="0" destOrd="0" presId="urn:microsoft.com/office/officeart/2005/8/layout/hierarchy3"/>
    <dgm:cxn modelId="{C962C78D-D763-43A7-BDAB-4DE0D4F17800}" type="presOf" srcId="{F786E56A-D7AE-4667-9CD0-069EBFC87E57}" destId="{B97B71EB-4465-46D8-8077-F96F09E117AE}" srcOrd="1" destOrd="0" presId="urn:microsoft.com/office/officeart/2005/8/layout/hierarchy3"/>
    <dgm:cxn modelId="{06039CF2-1B57-4190-945B-49C5C07FF5A7}" type="presOf" srcId="{06703441-6E30-4824-A255-149BCBAB015D}" destId="{29AF495E-1106-4704-B2AA-C1A1CE2E2CCA}" srcOrd="0" destOrd="0" presId="urn:microsoft.com/office/officeart/2005/8/layout/hierarchy3"/>
    <dgm:cxn modelId="{C414C8CA-43E0-43BF-9A8B-93B5EF68C22D}" srcId="{2E90F7BF-2E55-4291-A560-2EFBBBC39D16}" destId="{F786E56A-D7AE-4667-9CD0-069EBFC87E57}" srcOrd="1" destOrd="0" parTransId="{3B726680-AC19-4513-A66E-D02BF5E63021}" sibTransId="{18F7A5EB-3CAA-4820-AEE0-40FF42759A13}"/>
    <dgm:cxn modelId="{2CF5C825-BD45-4BA6-BAD9-B3F6853849EB}" type="presOf" srcId="{C3437BD6-351D-42B3-BE64-B4BC3CB0A87C}" destId="{0E41DCE6-39A2-44A4-8560-61CE8E003E5E}" srcOrd="0" destOrd="0" presId="urn:microsoft.com/office/officeart/2005/8/layout/hierarchy3"/>
    <dgm:cxn modelId="{7F228B99-7238-4273-8CC2-4F762E6075DF}" type="presParOf" srcId="{3867348A-E5DE-417A-AF79-B437CFC4019D}" destId="{61EFF4F3-FFEA-40A4-BF58-71FE8DCB29C6}" srcOrd="0" destOrd="0" presId="urn:microsoft.com/office/officeart/2005/8/layout/hierarchy3"/>
    <dgm:cxn modelId="{ACDB873A-9166-4ECC-A49A-6DD94889CA68}" type="presParOf" srcId="{61EFF4F3-FFEA-40A4-BF58-71FE8DCB29C6}" destId="{B38B35A9-03B2-471C-A123-91579D1349B0}" srcOrd="0" destOrd="0" presId="urn:microsoft.com/office/officeart/2005/8/layout/hierarchy3"/>
    <dgm:cxn modelId="{175BCBA3-9090-4E67-BDFB-EAC7EE193937}" type="presParOf" srcId="{B38B35A9-03B2-471C-A123-91579D1349B0}" destId="{B1B52362-5539-4412-BF9B-C73274BE9283}" srcOrd="0" destOrd="0" presId="urn:microsoft.com/office/officeart/2005/8/layout/hierarchy3"/>
    <dgm:cxn modelId="{6E122183-887D-4A81-8388-A1067CF9E964}" type="presParOf" srcId="{B38B35A9-03B2-471C-A123-91579D1349B0}" destId="{3F9817F8-1BB6-40F0-8908-CAD20A536376}" srcOrd="1" destOrd="0" presId="urn:microsoft.com/office/officeart/2005/8/layout/hierarchy3"/>
    <dgm:cxn modelId="{4BF682B2-8966-4246-B0F3-F796DD1F2C26}" type="presParOf" srcId="{61EFF4F3-FFEA-40A4-BF58-71FE8DCB29C6}" destId="{201D7879-EC48-4E22-A560-E781085F3FC9}" srcOrd="1" destOrd="0" presId="urn:microsoft.com/office/officeart/2005/8/layout/hierarchy3"/>
    <dgm:cxn modelId="{CFA11C3E-DF65-4A68-910C-3DD505BA6942}" type="presParOf" srcId="{201D7879-EC48-4E22-A560-E781085F3FC9}" destId="{8AA8D461-EA12-403C-B558-8227AC6E9A47}" srcOrd="0" destOrd="0" presId="urn:microsoft.com/office/officeart/2005/8/layout/hierarchy3"/>
    <dgm:cxn modelId="{D663284A-93EF-4A2F-9DB9-66EE5E8DBD98}" type="presParOf" srcId="{201D7879-EC48-4E22-A560-E781085F3FC9}" destId="{ABF79016-24CE-4400-9471-BB75EB268C9C}" srcOrd="1" destOrd="0" presId="urn:microsoft.com/office/officeart/2005/8/layout/hierarchy3"/>
    <dgm:cxn modelId="{48777809-58A5-4811-9E7E-1014E92C631F}" type="presParOf" srcId="{201D7879-EC48-4E22-A560-E781085F3FC9}" destId="{29AF495E-1106-4704-B2AA-C1A1CE2E2CCA}" srcOrd="2" destOrd="0" presId="urn:microsoft.com/office/officeart/2005/8/layout/hierarchy3"/>
    <dgm:cxn modelId="{0104C23C-6530-4AC7-A6EA-1367364BB38A}" type="presParOf" srcId="{201D7879-EC48-4E22-A560-E781085F3FC9}" destId="{4F1DE42F-15A7-4366-834C-D144EF9409A3}" srcOrd="3" destOrd="0" presId="urn:microsoft.com/office/officeart/2005/8/layout/hierarchy3"/>
    <dgm:cxn modelId="{4DF914EF-2777-4251-A221-3485B3103633}" type="presParOf" srcId="{201D7879-EC48-4E22-A560-E781085F3FC9}" destId="{0E41DCE6-39A2-44A4-8560-61CE8E003E5E}" srcOrd="4" destOrd="0" presId="urn:microsoft.com/office/officeart/2005/8/layout/hierarchy3"/>
    <dgm:cxn modelId="{71318591-5EF7-461D-809E-37A70B7871E3}" type="presParOf" srcId="{201D7879-EC48-4E22-A560-E781085F3FC9}" destId="{AC2E6710-57EA-4AA3-9264-5C6D6AFA6147}" srcOrd="5" destOrd="0" presId="urn:microsoft.com/office/officeart/2005/8/layout/hierarchy3"/>
    <dgm:cxn modelId="{4A13174D-101B-41CF-9D06-CD9616A27E2F}" type="presParOf" srcId="{3867348A-E5DE-417A-AF79-B437CFC4019D}" destId="{FCC604C0-0F5B-42AC-ACDB-49C03FA188BF}" srcOrd="1" destOrd="0" presId="urn:microsoft.com/office/officeart/2005/8/layout/hierarchy3"/>
    <dgm:cxn modelId="{2537CB91-2936-4123-814E-357B09516320}" type="presParOf" srcId="{FCC604C0-0F5B-42AC-ACDB-49C03FA188BF}" destId="{68986087-009E-4764-ADC5-7F0EE7A7E47D}" srcOrd="0" destOrd="0" presId="urn:microsoft.com/office/officeart/2005/8/layout/hierarchy3"/>
    <dgm:cxn modelId="{024BF3B6-799C-4F9E-812D-353D27826E64}" type="presParOf" srcId="{68986087-009E-4764-ADC5-7F0EE7A7E47D}" destId="{FB6282FF-ECFA-4CE4-B15F-EECCD09D6D96}" srcOrd="0" destOrd="0" presId="urn:microsoft.com/office/officeart/2005/8/layout/hierarchy3"/>
    <dgm:cxn modelId="{1984C6D5-8889-4605-B163-5F19016CBF1E}" type="presParOf" srcId="{68986087-009E-4764-ADC5-7F0EE7A7E47D}" destId="{B97B71EB-4465-46D8-8077-F96F09E117AE}" srcOrd="1" destOrd="0" presId="urn:microsoft.com/office/officeart/2005/8/layout/hierarchy3"/>
    <dgm:cxn modelId="{B5A6B813-ACBD-42D0-BDF4-EC811C3A64EC}" type="presParOf" srcId="{FCC604C0-0F5B-42AC-ACDB-49C03FA188BF}" destId="{90ED9573-7B0D-47A6-9B13-5876EE4ED9C7}" srcOrd="1" destOrd="0" presId="urn:microsoft.com/office/officeart/2005/8/layout/hierarchy3"/>
    <dgm:cxn modelId="{44C37070-4AAE-4FA9-8C03-9174E34A5B38}" type="presParOf" srcId="{90ED9573-7B0D-47A6-9B13-5876EE4ED9C7}" destId="{27C58439-49A7-4E56-BA62-2E48CFEBCC23}" srcOrd="0" destOrd="0" presId="urn:microsoft.com/office/officeart/2005/8/layout/hierarchy3"/>
    <dgm:cxn modelId="{948335AA-4A38-4C13-AAF9-1CC97A63E98D}" type="presParOf" srcId="{90ED9573-7B0D-47A6-9B13-5876EE4ED9C7}" destId="{C0C95E6D-1E02-4F15-9EB7-DDE875D0F24A}" srcOrd="1" destOrd="0" presId="urn:microsoft.com/office/officeart/2005/8/layout/hierarchy3"/>
    <dgm:cxn modelId="{269E22C1-DC60-4BBA-9ECC-23185FC78504}" type="presParOf" srcId="{90ED9573-7B0D-47A6-9B13-5876EE4ED9C7}" destId="{9BA802F8-6237-456F-BFC3-026145AACB8B}" srcOrd="2" destOrd="0" presId="urn:microsoft.com/office/officeart/2005/8/layout/hierarchy3"/>
    <dgm:cxn modelId="{CF583BDD-BD5D-4C74-A601-066D371CF3B0}" type="presParOf" srcId="{90ED9573-7B0D-47A6-9B13-5876EE4ED9C7}" destId="{3109C33B-650F-4B83-9342-6992DDD1FEE3}" srcOrd="3" destOrd="0" presId="urn:microsoft.com/office/officeart/2005/8/layout/hierarchy3"/>
    <dgm:cxn modelId="{A4A3DC15-04E2-4223-9E33-E70F26094F35}" type="presParOf" srcId="{90ED9573-7B0D-47A6-9B13-5876EE4ED9C7}" destId="{D5FE232F-481A-40A5-8ECF-73F6EE3F7686}" srcOrd="4" destOrd="0" presId="urn:microsoft.com/office/officeart/2005/8/layout/hierarchy3"/>
    <dgm:cxn modelId="{9AC47B23-FAAB-478B-BC21-CE669EE695BF}" type="presParOf" srcId="{90ED9573-7B0D-47A6-9B13-5876EE4ED9C7}" destId="{C3CCC7CE-7F56-4B50-8FD7-73F8F9186898}" srcOrd="5"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E90F7BF-2E55-4291-A560-2EFBBBC39D16}" type="doc">
      <dgm:prSet loTypeId="urn:microsoft.com/office/officeart/2005/8/layout/hierarchy3" loCatId="list" qsTypeId="urn:microsoft.com/office/officeart/2005/8/quickstyle/simple1" qsCatId="simple" csTypeId="urn:microsoft.com/office/officeart/2005/8/colors/colorful4" csCatId="colorful" phldr="1"/>
      <dgm:spPr/>
      <dgm:t>
        <a:bodyPr/>
        <a:lstStyle/>
        <a:p>
          <a:endParaRPr lang="en-US"/>
        </a:p>
      </dgm:t>
    </dgm:pt>
    <dgm:pt modelId="{5018B2CB-4E6B-47BE-812C-DCFF337DBD87}">
      <dgm:prSet phldrT="[Text]"/>
      <dgm:spPr/>
      <dgm:t>
        <a:bodyPr/>
        <a:lstStyle/>
        <a:p>
          <a:r>
            <a:rPr lang="en-US" dirty="0"/>
            <a:t>About you</a:t>
          </a:r>
        </a:p>
      </dgm:t>
    </dgm:pt>
    <dgm:pt modelId="{E627C483-77D1-42BD-A4DD-F8F92665F9D5}" type="parTrans" cxnId="{1AC1C946-2EC1-4876-9034-5B5C9ADEBF7B}">
      <dgm:prSet/>
      <dgm:spPr/>
      <dgm:t>
        <a:bodyPr/>
        <a:lstStyle/>
        <a:p>
          <a:endParaRPr lang="en-US"/>
        </a:p>
      </dgm:t>
    </dgm:pt>
    <dgm:pt modelId="{84254455-62EB-4B94-9AD8-9259041623A2}" type="sibTrans" cxnId="{1AC1C946-2EC1-4876-9034-5B5C9ADEBF7B}">
      <dgm:prSet/>
      <dgm:spPr/>
      <dgm:t>
        <a:bodyPr/>
        <a:lstStyle/>
        <a:p>
          <a:endParaRPr lang="en-US"/>
        </a:p>
      </dgm:t>
    </dgm:pt>
    <dgm:pt modelId="{CE086036-282D-4D70-BBAC-C3AC14D44DFA}">
      <dgm:prSet phldrT="[Text]"/>
      <dgm:spPr/>
      <dgm:t>
        <a:bodyPr/>
        <a:lstStyle/>
        <a:p>
          <a:r>
            <a:rPr lang="en-US" dirty="0"/>
            <a:t>Name</a:t>
          </a:r>
        </a:p>
      </dgm:t>
    </dgm:pt>
    <dgm:pt modelId="{9B2DE67D-98F7-4C20-BD1F-A34A981ED76F}" type="parTrans" cxnId="{F2B33551-87C1-46E0-AE50-AA278A44C9D4}">
      <dgm:prSet/>
      <dgm:spPr/>
      <dgm:t>
        <a:bodyPr/>
        <a:lstStyle/>
        <a:p>
          <a:endParaRPr lang="en-US"/>
        </a:p>
      </dgm:t>
    </dgm:pt>
    <dgm:pt modelId="{4DC5A46C-CA9D-49F2-8DCA-24DAC1E09031}" type="sibTrans" cxnId="{F2B33551-87C1-46E0-AE50-AA278A44C9D4}">
      <dgm:prSet/>
      <dgm:spPr/>
      <dgm:t>
        <a:bodyPr/>
        <a:lstStyle/>
        <a:p>
          <a:endParaRPr lang="en-US"/>
        </a:p>
      </dgm:t>
    </dgm:pt>
    <dgm:pt modelId="{219A90B0-0338-4F26-A75F-79050C5BB867}">
      <dgm:prSet phldrT="[Text]"/>
      <dgm:spPr/>
      <dgm:t>
        <a:bodyPr/>
        <a:lstStyle/>
        <a:p>
          <a:r>
            <a:rPr lang="en-US" dirty="0"/>
            <a:t>Phone number</a:t>
          </a:r>
        </a:p>
      </dgm:t>
    </dgm:pt>
    <dgm:pt modelId="{06703441-6E30-4824-A255-149BCBAB015D}" type="parTrans" cxnId="{7735BE91-823F-4134-ACB6-CC8BE5D95336}">
      <dgm:prSet/>
      <dgm:spPr/>
      <dgm:t>
        <a:bodyPr/>
        <a:lstStyle/>
        <a:p>
          <a:endParaRPr lang="en-US"/>
        </a:p>
      </dgm:t>
    </dgm:pt>
    <dgm:pt modelId="{5AEBF766-A9B1-43E5-A44B-C4557BFA8E3E}" type="sibTrans" cxnId="{7735BE91-823F-4134-ACB6-CC8BE5D95336}">
      <dgm:prSet/>
      <dgm:spPr/>
      <dgm:t>
        <a:bodyPr/>
        <a:lstStyle/>
        <a:p>
          <a:endParaRPr lang="en-US"/>
        </a:p>
      </dgm:t>
    </dgm:pt>
    <dgm:pt modelId="{F786E56A-D7AE-4667-9CD0-069EBFC87E57}">
      <dgm:prSet phldrT="[Text]"/>
      <dgm:spPr/>
      <dgm:t>
        <a:bodyPr/>
        <a:lstStyle/>
        <a:p>
          <a:r>
            <a:rPr lang="en-US" dirty="0"/>
            <a:t>Victims</a:t>
          </a:r>
        </a:p>
      </dgm:t>
    </dgm:pt>
    <dgm:pt modelId="{3B726680-AC19-4513-A66E-D02BF5E63021}" type="parTrans" cxnId="{C414C8CA-43E0-43BF-9A8B-93B5EF68C22D}">
      <dgm:prSet/>
      <dgm:spPr/>
      <dgm:t>
        <a:bodyPr/>
        <a:lstStyle/>
        <a:p>
          <a:endParaRPr lang="en-US"/>
        </a:p>
      </dgm:t>
    </dgm:pt>
    <dgm:pt modelId="{18F7A5EB-3CAA-4820-AEE0-40FF42759A13}" type="sibTrans" cxnId="{C414C8CA-43E0-43BF-9A8B-93B5EF68C22D}">
      <dgm:prSet/>
      <dgm:spPr/>
      <dgm:t>
        <a:bodyPr/>
        <a:lstStyle/>
        <a:p>
          <a:endParaRPr lang="en-US"/>
        </a:p>
      </dgm:t>
    </dgm:pt>
    <dgm:pt modelId="{70DA1B28-7EB8-48B8-8899-39BE39530883}">
      <dgm:prSet phldrT="[Text]"/>
      <dgm:spPr/>
      <dgm:t>
        <a:bodyPr/>
        <a:lstStyle/>
        <a:p>
          <a:r>
            <a:rPr lang="en-US" dirty="0"/>
            <a:t>Number of victims</a:t>
          </a:r>
        </a:p>
      </dgm:t>
    </dgm:pt>
    <dgm:pt modelId="{E8AE6EB3-7AB8-48A3-95C3-A0586846486F}" type="parTrans" cxnId="{41CA3514-F7D4-4C72-A28A-D5598E59698F}">
      <dgm:prSet/>
      <dgm:spPr/>
      <dgm:t>
        <a:bodyPr/>
        <a:lstStyle/>
        <a:p>
          <a:endParaRPr lang="en-US"/>
        </a:p>
      </dgm:t>
    </dgm:pt>
    <dgm:pt modelId="{929F3D09-E6A1-4E97-94C6-142C9E9FECBD}" type="sibTrans" cxnId="{41CA3514-F7D4-4C72-A28A-D5598E59698F}">
      <dgm:prSet/>
      <dgm:spPr/>
      <dgm:t>
        <a:bodyPr/>
        <a:lstStyle/>
        <a:p>
          <a:endParaRPr lang="en-US"/>
        </a:p>
      </dgm:t>
    </dgm:pt>
    <dgm:pt modelId="{A7CCEC26-0573-4935-B4FC-F4B633148F2E}">
      <dgm:prSet phldrT="[Text]"/>
      <dgm:spPr/>
      <dgm:t>
        <a:bodyPr/>
        <a:lstStyle/>
        <a:p>
          <a:r>
            <a:rPr lang="en-US" dirty="0"/>
            <a:t>Injuries (to you and others)</a:t>
          </a:r>
        </a:p>
      </dgm:t>
    </dgm:pt>
    <dgm:pt modelId="{D3C18000-D403-432F-812F-F37FC41084D0}" type="parTrans" cxnId="{0EE84835-E0F8-4A66-8229-9F0B174A0BD8}">
      <dgm:prSet/>
      <dgm:spPr/>
      <dgm:t>
        <a:bodyPr/>
        <a:lstStyle/>
        <a:p>
          <a:endParaRPr lang="en-US"/>
        </a:p>
      </dgm:t>
    </dgm:pt>
    <dgm:pt modelId="{7C637BAA-B6DF-4112-A594-CD619D5AF7F7}" type="sibTrans" cxnId="{0EE84835-E0F8-4A66-8229-9F0B174A0BD8}">
      <dgm:prSet/>
      <dgm:spPr/>
      <dgm:t>
        <a:bodyPr/>
        <a:lstStyle/>
        <a:p>
          <a:endParaRPr lang="en-US"/>
        </a:p>
      </dgm:t>
    </dgm:pt>
    <dgm:pt modelId="{42F48AE4-0AC4-406B-A395-DB4586ADBDD8}">
      <dgm:prSet/>
      <dgm:spPr/>
      <dgm:t>
        <a:bodyPr/>
        <a:lstStyle/>
        <a:p>
          <a:r>
            <a:rPr lang="en-US" dirty="0"/>
            <a:t>Your role at UNT</a:t>
          </a:r>
        </a:p>
      </dgm:t>
    </dgm:pt>
    <dgm:pt modelId="{C3437BD6-351D-42B3-BE64-B4BC3CB0A87C}" type="parTrans" cxnId="{0FB5DB76-3D1F-4FED-80C4-7936E11AB36E}">
      <dgm:prSet/>
      <dgm:spPr/>
      <dgm:t>
        <a:bodyPr/>
        <a:lstStyle/>
        <a:p>
          <a:endParaRPr lang="en-US"/>
        </a:p>
      </dgm:t>
    </dgm:pt>
    <dgm:pt modelId="{026A1D9B-BA0C-44CA-BDF9-FEF102B5C61B}" type="sibTrans" cxnId="{0FB5DB76-3D1F-4FED-80C4-7936E11AB36E}">
      <dgm:prSet/>
      <dgm:spPr/>
      <dgm:t>
        <a:bodyPr/>
        <a:lstStyle/>
        <a:p>
          <a:endParaRPr lang="en-US"/>
        </a:p>
      </dgm:t>
    </dgm:pt>
    <dgm:pt modelId="{79685262-D35A-4460-B838-CE8FCD0929DF}">
      <dgm:prSet/>
      <dgm:spPr/>
      <dgm:t>
        <a:bodyPr/>
        <a:lstStyle/>
        <a:p>
          <a:r>
            <a:rPr lang="en-US" dirty="0"/>
            <a:t>Deaths</a:t>
          </a:r>
        </a:p>
      </dgm:t>
    </dgm:pt>
    <dgm:pt modelId="{8C112846-3E6F-4B0A-928A-4B91E65D4DEF}" type="parTrans" cxnId="{DE2C262B-9267-4866-A7D7-5E115D21AC8E}">
      <dgm:prSet/>
      <dgm:spPr/>
      <dgm:t>
        <a:bodyPr/>
        <a:lstStyle/>
        <a:p>
          <a:endParaRPr lang="en-US"/>
        </a:p>
      </dgm:t>
    </dgm:pt>
    <dgm:pt modelId="{0F8862CC-BBDF-43A0-914A-7B8560523D49}" type="sibTrans" cxnId="{DE2C262B-9267-4866-A7D7-5E115D21AC8E}">
      <dgm:prSet/>
      <dgm:spPr/>
      <dgm:t>
        <a:bodyPr/>
        <a:lstStyle/>
        <a:p>
          <a:endParaRPr lang="en-US"/>
        </a:p>
      </dgm:t>
    </dgm:pt>
    <dgm:pt modelId="{3867348A-E5DE-417A-AF79-B437CFC4019D}" type="pres">
      <dgm:prSet presAssocID="{2E90F7BF-2E55-4291-A560-2EFBBBC39D16}" presName="diagram" presStyleCnt="0">
        <dgm:presLayoutVars>
          <dgm:chPref val="1"/>
          <dgm:dir/>
          <dgm:animOne val="branch"/>
          <dgm:animLvl val="lvl"/>
          <dgm:resizeHandles/>
        </dgm:presLayoutVars>
      </dgm:prSet>
      <dgm:spPr/>
      <dgm:t>
        <a:bodyPr/>
        <a:lstStyle/>
        <a:p>
          <a:endParaRPr lang="en-US"/>
        </a:p>
      </dgm:t>
    </dgm:pt>
    <dgm:pt modelId="{61EFF4F3-FFEA-40A4-BF58-71FE8DCB29C6}" type="pres">
      <dgm:prSet presAssocID="{5018B2CB-4E6B-47BE-812C-DCFF337DBD87}" presName="root" presStyleCnt="0"/>
      <dgm:spPr/>
    </dgm:pt>
    <dgm:pt modelId="{B38B35A9-03B2-471C-A123-91579D1349B0}" type="pres">
      <dgm:prSet presAssocID="{5018B2CB-4E6B-47BE-812C-DCFF337DBD87}" presName="rootComposite" presStyleCnt="0"/>
      <dgm:spPr/>
    </dgm:pt>
    <dgm:pt modelId="{B1B52362-5539-4412-BF9B-C73274BE9283}" type="pres">
      <dgm:prSet presAssocID="{5018B2CB-4E6B-47BE-812C-DCFF337DBD87}" presName="rootText" presStyleLbl="node1" presStyleIdx="0" presStyleCnt="2" custLinFactNeighborX="-4916"/>
      <dgm:spPr/>
      <dgm:t>
        <a:bodyPr/>
        <a:lstStyle/>
        <a:p>
          <a:endParaRPr lang="en-US"/>
        </a:p>
      </dgm:t>
    </dgm:pt>
    <dgm:pt modelId="{3F9817F8-1BB6-40F0-8908-CAD20A536376}" type="pres">
      <dgm:prSet presAssocID="{5018B2CB-4E6B-47BE-812C-DCFF337DBD87}" presName="rootConnector" presStyleLbl="node1" presStyleIdx="0" presStyleCnt="2"/>
      <dgm:spPr/>
      <dgm:t>
        <a:bodyPr/>
        <a:lstStyle/>
        <a:p>
          <a:endParaRPr lang="en-US"/>
        </a:p>
      </dgm:t>
    </dgm:pt>
    <dgm:pt modelId="{201D7879-EC48-4E22-A560-E781085F3FC9}" type="pres">
      <dgm:prSet presAssocID="{5018B2CB-4E6B-47BE-812C-DCFF337DBD87}" presName="childShape" presStyleCnt="0"/>
      <dgm:spPr/>
    </dgm:pt>
    <dgm:pt modelId="{8AA8D461-EA12-403C-B558-8227AC6E9A47}" type="pres">
      <dgm:prSet presAssocID="{9B2DE67D-98F7-4C20-BD1F-A34A981ED76F}" presName="Name13" presStyleLbl="parChTrans1D2" presStyleIdx="0" presStyleCnt="6"/>
      <dgm:spPr/>
      <dgm:t>
        <a:bodyPr/>
        <a:lstStyle/>
        <a:p>
          <a:endParaRPr lang="en-US"/>
        </a:p>
      </dgm:t>
    </dgm:pt>
    <dgm:pt modelId="{ABF79016-24CE-4400-9471-BB75EB268C9C}" type="pres">
      <dgm:prSet presAssocID="{CE086036-282D-4D70-BBAC-C3AC14D44DFA}" presName="childText" presStyleLbl="bgAcc1" presStyleIdx="0" presStyleCnt="6">
        <dgm:presLayoutVars>
          <dgm:bulletEnabled val="1"/>
        </dgm:presLayoutVars>
      </dgm:prSet>
      <dgm:spPr/>
      <dgm:t>
        <a:bodyPr/>
        <a:lstStyle/>
        <a:p>
          <a:endParaRPr lang="en-US"/>
        </a:p>
      </dgm:t>
    </dgm:pt>
    <dgm:pt modelId="{29AF495E-1106-4704-B2AA-C1A1CE2E2CCA}" type="pres">
      <dgm:prSet presAssocID="{06703441-6E30-4824-A255-149BCBAB015D}" presName="Name13" presStyleLbl="parChTrans1D2" presStyleIdx="1" presStyleCnt="6"/>
      <dgm:spPr/>
      <dgm:t>
        <a:bodyPr/>
        <a:lstStyle/>
        <a:p>
          <a:endParaRPr lang="en-US"/>
        </a:p>
      </dgm:t>
    </dgm:pt>
    <dgm:pt modelId="{4F1DE42F-15A7-4366-834C-D144EF9409A3}" type="pres">
      <dgm:prSet presAssocID="{219A90B0-0338-4F26-A75F-79050C5BB867}" presName="childText" presStyleLbl="bgAcc1" presStyleIdx="1" presStyleCnt="6">
        <dgm:presLayoutVars>
          <dgm:bulletEnabled val="1"/>
        </dgm:presLayoutVars>
      </dgm:prSet>
      <dgm:spPr/>
      <dgm:t>
        <a:bodyPr/>
        <a:lstStyle/>
        <a:p>
          <a:endParaRPr lang="en-US"/>
        </a:p>
      </dgm:t>
    </dgm:pt>
    <dgm:pt modelId="{0E41DCE6-39A2-44A4-8560-61CE8E003E5E}" type="pres">
      <dgm:prSet presAssocID="{C3437BD6-351D-42B3-BE64-B4BC3CB0A87C}" presName="Name13" presStyleLbl="parChTrans1D2" presStyleIdx="2" presStyleCnt="6"/>
      <dgm:spPr/>
      <dgm:t>
        <a:bodyPr/>
        <a:lstStyle/>
        <a:p>
          <a:endParaRPr lang="en-US"/>
        </a:p>
      </dgm:t>
    </dgm:pt>
    <dgm:pt modelId="{AC2E6710-57EA-4AA3-9264-5C6D6AFA6147}" type="pres">
      <dgm:prSet presAssocID="{42F48AE4-0AC4-406B-A395-DB4586ADBDD8}" presName="childText" presStyleLbl="bgAcc1" presStyleIdx="2" presStyleCnt="6">
        <dgm:presLayoutVars>
          <dgm:bulletEnabled val="1"/>
        </dgm:presLayoutVars>
      </dgm:prSet>
      <dgm:spPr/>
      <dgm:t>
        <a:bodyPr/>
        <a:lstStyle/>
        <a:p>
          <a:endParaRPr lang="en-US"/>
        </a:p>
      </dgm:t>
    </dgm:pt>
    <dgm:pt modelId="{FCC604C0-0F5B-42AC-ACDB-49C03FA188BF}" type="pres">
      <dgm:prSet presAssocID="{F786E56A-D7AE-4667-9CD0-069EBFC87E57}" presName="root" presStyleCnt="0"/>
      <dgm:spPr/>
    </dgm:pt>
    <dgm:pt modelId="{68986087-009E-4764-ADC5-7F0EE7A7E47D}" type="pres">
      <dgm:prSet presAssocID="{F786E56A-D7AE-4667-9CD0-069EBFC87E57}" presName="rootComposite" presStyleCnt="0"/>
      <dgm:spPr/>
    </dgm:pt>
    <dgm:pt modelId="{FB6282FF-ECFA-4CE4-B15F-EECCD09D6D96}" type="pres">
      <dgm:prSet presAssocID="{F786E56A-D7AE-4667-9CD0-069EBFC87E57}" presName="rootText" presStyleLbl="node1" presStyleIdx="1" presStyleCnt="2"/>
      <dgm:spPr/>
      <dgm:t>
        <a:bodyPr/>
        <a:lstStyle/>
        <a:p>
          <a:endParaRPr lang="en-US"/>
        </a:p>
      </dgm:t>
    </dgm:pt>
    <dgm:pt modelId="{B97B71EB-4465-46D8-8077-F96F09E117AE}" type="pres">
      <dgm:prSet presAssocID="{F786E56A-D7AE-4667-9CD0-069EBFC87E57}" presName="rootConnector" presStyleLbl="node1" presStyleIdx="1" presStyleCnt="2"/>
      <dgm:spPr/>
      <dgm:t>
        <a:bodyPr/>
        <a:lstStyle/>
        <a:p>
          <a:endParaRPr lang="en-US"/>
        </a:p>
      </dgm:t>
    </dgm:pt>
    <dgm:pt modelId="{90ED9573-7B0D-47A6-9B13-5876EE4ED9C7}" type="pres">
      <dgm:prSet presAssocID="{F786E56A-D7AE-4667-9CD0-069EBFC87E57}" presName="childShape" presStyleCnt="0"/>
      <dgm:spPr/>
    </dgm:pt>
    <dgm:pt modelId="{27C58439-49A7-4E56-BA62-2E48CFEBCC23}" type="pres">
      <dgm:prSet presAssocID="{E8AE6EB3-7AB8-48A3-95C3-A0586846486F}" presName="Name13" presStyleLbl="parChTrans1D2" presStyleIdx="3" presStyleCnt="6"/>
      <dgm:spPr/>
      <dgm:t>
        <a:bodyPr/>
        <a:lstStyle/>
        <a:p>
          <a:endParaRPr lang="en-US"/>
        </a:p>
      </dgm:t>
    </dgm:pt>
    <dgm:pt modelId="{C0C95E6D-1E02-4F15-9EB7-DDE875D0F24A}" type="pres">
      <dgm:prSet presAssocID="{70DA1B28-7EB8-48B8-8899-39BE39530883}" presName="childText" presStyleLbl="bgAcc1" presStyleIdx="3" presStyleCnt="6">
        <dgm:presLayoutVars>
          <dgm:bulletEnabled val="1"/>
        </dgm:presLayoutVars>
      </dgm:prSet>
      <dgm:spPr/>
      <dgm:t>
        <a:bodyPr/>
        <a:lstStyle/>
        <a:p>
          <a:endParaRPr lang="en-US"/>
        </a:p>
      </dgm:t>
    </dgm:pt>
    <dgm:pt modelId="{9BA802F8-6237-456F-BFC3-026145AACB8B}" type="pres">
      <dgm:prSet presAssocID="{D3C18000-D403-432F-812F-F37FC41084D0}" presName="Name13" presStyleLbl="parChTrans1D2" presStyleIdx="4" presStyleCnt="6"/>
      <dgm:spPr/>
      <dgm:t>
        <a:bodyPr/>
        <a:lstStyle/>
        <a:p>
          <a:endParaRPr lang="en-US"/>
        </a:p>
      </dgm:t>
    </dgm:pt>
    <dgm:pt modelId="{3109C33B-650F-4B83-9342-6992DDD1FEE3}" type="pres">
      <dgm:prSet presAssocID="{A7CCEC26-0573-4935-B4FC-F4B633148F2E}" presName="childText" presStyleLbl="bgAcc1" presStyleIdx="4" presStyleCnt="6">
        <dgm:presLayoutVars>
          <dgm:bulletEnabled val="1"/>
        </dgm:presLayoutVars>
      </dgm:prSet>
      <dgm:spPr/>
      <dgm:t>
        <a:bodyPr/>
        <a:lstStyle/>
        <a:p>
          <a:endParaRPr lang="en-US"/>
        </a:p>
      </dgm:t>
    </dgm:pt>
    <dgm:pt modelId="{D5FE232F-481A-40A5-8ECF-73F6EE3F7686}" type="pres">
      <dgm:prSet presAssocID="{8C112846-3E6F-4B0A-928A-4B91E65D4DEF}" presName="Name13" presStyleLbl="parChTrans1D2" presStyleIdx="5" presStyleCnt="6"/>
      <dgm:spPr/>
      <dgm:t>
        <a:bodyPr/>
        <a:lstStyle/>
        <a:p>
          <a:endParaRPr lang="en-US"/>
        </a:p>
      </dgm:t>
    </dgm:pt>
    <dgm:pt modelId="{C3CCC7CE-7F56-4B50-8FD7-73F8F9186898}" type="pres">
      <dgm:prSet presAssocID="{79685262-D35A-4460-B838-CE8FCD0929DF}" presName="childText" presStyleLbl="bgAcc1" presStyleIdx="5" presStyleCnt="6">
        <dgm:presLayoutVars>
          <dgm:bulletEnabled val="1"/>
        </dgm:presLayoutVars>
      </dgm:prSet>
      <dgm:spPr/>
      <dgm:t>
        <a:bodyPr/>
        <a:lstStyle/>
        <a:p>
          <a:endParaRPr lang="en-US"/>
        </a:p>
      </dgm:t>
    </dgm:pt>
  </dgm:ptLst>
  <dgm:cxnLst>
    <dgm:cxn modelId="{8BDD29A2-DAD0-41E8-BB02-6245D1D47F22}" type="presOf" srcId="{5018B2CB-4E6B-47BE-812C-DCFF337DBD87}" destId="{B1B52362-5539-4412-BF9B-C73274BE9283}" srcOrd="0" destOrd="0" presId="urn:microsoft.com/office/officeart/2005/8/layout/hierarchy3"/>
    <dgm:cxn modelId="{2B5F1F94-E2BF-4270-8191-4A5FDE34FECE}" type="presOf" srcId="{219A90B0-0338-4F26-A75F-79050C5BB867}" destId="{4F1DE42F-15A7-4366-834C-D144EF9409A3}" srcOrd="0" destOrd="0" presId="urn:microsoft.com/office/officeart/2005/8/layout/hierarchy3"/>
    <dgm:cxn modelId="{41CA3514-F7D4-4C72-A28A-D5598E59698F}" srcId="{F786E56A-D7AE-4667-9CD0-069EBFC87E57}" destId="{70DA1B28-7EB8-48B8-8899-39BE39530883}" srcOrd="0" destOrd="0" parTransId="{E8AE6EB3-7AB8-48A3-95C3-A0586846486F}" sibTransId="{929F3D09-E6A1-4E97-94C6-142C9E9FECBD}"/>
    <dgm:cxn modelId="{FE516738-1C37-437F-B408-752F1D88091C}" type="presOf" srcId="{D3C18000-D403-432F-812F-F37FC41084D0}" destId="{9BA802F8-6237-456F-BFC3-026145AACB8B}" srcOrd="0" destOrd="0" presId="urn:microsoft.com/office/officeart/2005/8/layout/hierarchy3"/>
    <dgm:cxn modelId="{2B917663-6560-43CD-86FC-321D01508824}" type="presOf" srcId="{70DA1B28-7EB8-48B8-8899-39BE39530883}" destId="{C0C95E6D-1E02-4F15-9EB7-DDE875D0F24A}" srcOrd="0" destOrd="0" presId="urn:microsoft.com/office/officeart/2005/8/layout/hierarchy3"/>
    <dgm:cxn modelId="{1AC1C946-2EC1-4876-9034-5B5C9ADEBF7B}" srcId="{2E90F7BF-2E55-4291-A560-2EFBBBC39D16}" destId="{5018B2CB-4E6B-47BE-812C-DCFF337DBD87}" srcOrd="0" destOrd="0" parTransId="{E627C483-77D1-42BD-A4DD-F8F92665F9D5}" sibTransId="{84254455-62EB-4B94-9AD8-9259041623A2}"/>
    <dgm:cxn modelId="{0FB5DB76-3D1F-4FED-80C4-7936E11AB36E}" srcId="{5018B2CB-4E6B-47BE-812C-DCFF337DBD87}" destId="{42F48AE4-0AC4-406B-A395-DB4586ADBDD8}" srcOrd="2" destOrd="0" parTransId="{C3437BD6-351D-42B3-BE64-B4BC3CB0A87C}" sibTransId="{026A1D9B-BA0C-44CA-BDF9-FEF102B5C61B}"/>
    <dgm:cxn modelId="{F18078F1-63A0-447E-9EEF-C10D343925F5}" type="presOf" srcId="{A7CCEC26-0573-4935-B4FC-F4B633148F2E}" destId="{3109C33B-650F-4B83-9342-6992DDD1FEE3}" srcOrd="0" destOrd="0" presId="urn:microsoft.com/office/officeart/2005/8/layout/hierarchy3"/>
    <dgm:cxn modelId="{3A8D1ECE-C517-47F0-8998-B5AA9F8B5F27}" type="presOf" srcId="{2E90F7BF-2E55-4291-A560-2EFBBBC39D16}" destId="{3867348A-E5DE-417A-AF79-B437CFC4019D}" srcOrd="0" destOrd="0" presId="urn:microsoft.com/office/officeart/2005/8/layout/hierarchy3"/>
    <dgm:cxn modelId="{F2B33551-87C1-46E0-AE50-AA278A44C9D4}" srcId="{5018B2CB-4E6B-47BE-812C-DCFF337DBD87}" destId="{CE086036-282D-4D70-BBAC-C3AC14D44DFA}" srcOrd="0" destOrd="0" parTransId="{9B2DE67D-98F7-4C20-BD1F-A34A981ED76F}" sibTransId="{4DC5A46C-CA9D-49F2-8DCA-24DAC1E09031}"/>
    <dgm:cxn modelId="{62058B92-D272-4170-870F-7021AC8380E5}" type="presOf" srcId="{F786E56A-D7AE-4667-9CD0-069EBFC87E57}" destId="{FB6282FF-ECFA-4CE4-B15F-EECCD09D6D96}" srcOrd="0" destOrd="0" presId="urn:microsoft.com/office/officeart/2005/8/layout/hierarchy3"/>
    <dgm:cxn modelId="{BAB92560-C5D7-4F3F-B38D-8B651216B062}" type="presOf" srcId="{5018B2CB-4E6B-47BE-812C-DCFF337DBD87}" destId="{3F9817F8-1BB6-40F0-8908-CAD20A536376}" srcOrd="1" destOrd="0" presId="urn:microsoft.com/office/officeart/2005/8/layout/hierarchy3"/>
    <dgm:cxn modelId="{7735BE91-823F-4134-ACB6-CC8BE5D95336}" srcId="{5018B2CB-4E6B-47BE-812C-DCFF337DBD87}" destId="{219A90B0-0338-4F26-A75F-79050C5BB867}" srcOrd="1" destOrd="0" parTransId="{06703441-6E30-4824-A255-149BCBAB015D}" sibTransId="{5AEBF766-A9B1-43E5-A44B-C4557BFA8E3E}"/>
    <dgm:cxn modelId="{0EE84835-E0F8-4A66-8229-9F0B174A0BD8}" srcId="{F786E56A-D7AE-4667-9CD0-069EBFC87E57}" destId="{A7CCEC26-0573-4935-B4FC-F4B633148F2E}" srcOrd="1" destOrd="0" parTransId="{D3C18000-D403-432F-812F-F37FC41084D0}" sibTransId="{7C637BAA-B6DF-4112-A594-CD619D5AF7F7}"/>
    <dgm:cxn modelId="{A03BB961-CF8A-49AE-992B-4AA17C3F86D8}" type="presOf" srcId="{CE086036-282D-4D70-BBAC-C3AC14D44DFA}" destId="{ABF79016-24CE-4400-9471-BB75EB268C9C}" srcOrd="0" destOrd="0" presId="urn:microsoft.com/office/officeart/2005/8/layout/hierarchy3"/>
    <dgm:cxn modelId="{6752F880-3C35-46F4-B448-D4C268E043EF}" type="presOf" srcId="{79685262-D35A-4460-B838-CE8FCD0929DF}" destId="{C3CCC7CE-7F56-4B50-8FD7-73F8F9186898}" srcOrd="0" destOrd="0" presId="urn:microsoft.com/office/officeart/2005/8/layout/hierarchy3"/>
    <dgm:cxn modelId="{BBD24439-CC30-4E9B-9611-8CF7F62D10A1}" type="presOf" srcId="{42F48AE4-0AC4-406B-A395-DB4586ADBDD8}" destId="{AC2E6710-57EA-4AA3-9264-5C6D6AFA6147}" srcOrd="0" destOrd="0" presId="urn:microsoft.com/office/officeart/2005/8/layout/hierarchy3"/>
    <dgm:cxn modelId="{190E161B-FAF7-4058-A660-4871ED70D47A}" type="presOf" srcId="{E8AE6EB3-7AB8-48A3-95C3-A0586846486F}" destId="{27C58439-49A7-4E56-BA62-2E48CFEBCC23}" srcOrd="0" destOrd="0" presId="urn:microsoft.com/office/officeart/2005/8/layout/hierarchy3"/>
    <dgm:cxn modelId="{25BFDFAA-3D31-4A27-A7CC-37954C09CEFA}" type="presOf" srcId="{9B2DE67D-98F7-4C20-BD1F-A34A981ED76F}" destId="{8AA8D461-EA12-403C-B558-8227AC6E9A47}" srcOrd="0" destOrd="0" presId="urn:microsoft.com/office/officeart/2005/8/layout/hierarchy3"/>
    <dgm:cxn modelId="{DE2C262B-9267-4866-A7D7-5E115D21AC8E}" srcId="{F786E56A-D7AE-4667-9CD0-069EBFC87E57}" destId="{79685262-D35A-4460-B838-CE8FCD0929DF}" srcOrd="2" destOrd="0" parTransId="{8C112846-3E6F-4B0A-928A-4B91E65D4DEF}" sibTransId="{0F8862CC-BBDF-43A0-914A-7B8560523D49}"/>
    <dgm:cxn modelId="{0051D8FF-C639-4369-B801-B35A230695EC}" type="presOf" srcId="{8C112846-3E6F-4B0A-928A-4B91E65D4DEF}" destId="{D5FE232F-481A-40A5-8ECF-73F6EE3F7686}" srcOrd="0" destOrd="0" presId="urn:microsoft.com/office/officeart/2005/8/layout/hierarchy3"/>
    <dgm:cxn modelId="{C962C78D-D763-43A7-BDAB-4DE0D4F17800}" type="presOf" srcId="{F786E56A-D7AE-4667-9CD0-069EBFC87E57}" destId="{B97B71EB-4465-46D8-8077-F96F09E117AE}" srcOrd="1" destOrd="0" presId="urn:microsoft.com/office/officeart/2005/8/layout/hierarchy3"/>
    <dgm:cxn modelId="{06039CF2-1B57-4190-945B-49C5C07FF5A7}" type="presOf" srcId="{06703441-6E30-4824-A255-149BCBAB015D}" destId="{29AF495E-1106-4704-B2AA-C1A1CE2E2CCA}" srcOrd="0" destOrd="0" presId="urn:microsoft.com/office/officeart/2005/8/layout/hierarchy3"/>
    <dgm:cxn modelId="{C414C8CA-43E0-43BF-9A8B-93B5EF68C22D}" srcId="{2E90F7BF-2E55-4291-A560-2EFBBBC39D16}" destId="{F786E56A-D7AE-4667-9CD0-069EBFC87E57}" srcOrd="1" destOrd="0" parTransId="{3B726680-AC19-4513-A66E-D02BF5E63021}" sibTransId="{18F7A5EB-3CAA-4820-AEE0-40FF42759A13}"/>
    <dgm:cxn modelId="{2CF5C825-BD45-4BA6-BAD9-B3F6853849EB}" type="presOf" srcId="{C3437BD6-351D-42B3-BE64-B4BC3CB0A87C}" destId="{0E41DCE6-39A2-44A4-8560-61CE8E003E5E}" srcOrd="0" destOrd="0" presId="urn:microsoft.com/office/officeart/2005/8/layout/hierarchy3"/>
    <dgm:cxn modelId="{7F228B99-7238-4273-8CC2-4F762E6075DF}" type="presParOf" srcId="{3867348A-E5DE-417A-AF79-B437CFC4019D}" destId="{61EFF4F3-FFEA-40A4-BF58-71FE8DCB29C6}" srcOrd="0" destOrd="0" presId="urn:microsoft.com/office/officeart/2005/8/layout/hierarchy3"/>
    <dgm:cxn modelId="{ACDB873A-9166-4ECC-A49A-6DD94889CA68}" type="presParOf" srcId="{61EFF4F3-FFEA-40A4-BF58-71FE8DCB29C6}" destId="{B38B35A9-03B2-471C-A123-91579D1349B0}" srcOrd="0" destOrd="0" presId="urn:microsoft.com/office/officeart/2005/8/layout/hierarchy3"/>
    <dgm:cxn modelId="{175BCBA3-9090-4E67-BDFB-EAC7EE193937}" type="presParOf" srcId="{B38B35A9-03B2-471C-A123-91579D1349B0}" destId="{B1B52362-5539-4412-BF9B-C73274BE9283}" srcOrd="0" destOrd="0" presId="urn:microsoft.com/office/officeart/2005/8/layout/hierarchy3"/>
    <dgm:cxn modelId="{6E122183-887D-4A81-8388-A1067CF9E964}" type="presParOf" srcId="{B38B35A9-03B2-471C-A123-91579D1349B0}" destId="{3F9817F8-1BB6-40F0-8908-CAD20A536376}" srcOrd="1" destOrd="0" presId="urn:microsoft.com/office/officeart/2005/8/layout/hierarchy3"/>
    <dgm:cxn modelId="{4BF682B2-8966-4246-B0F3-F796DD1F2C26}" type="presParOf" srcId="{61EFF4F3-FFEA-40A4-BF58-71FE8DCB29C6}" destId="{201D7879-EC48-4E22-A560-E781085F3FC9}" srcOrd="1" destOrd="0" presId="urn:microsoft.com/office/officeart/2005/8/layout/hierarchy3"/>
    <dgm:cxn modelId="{CFA11C3E-DF65-4A68-910C-3DD505BA6942}" type="presParOf" srcId="{201D7879-EC48-4E22-A560-E781085F3FC9}" destId="{8AA8D461-EA12-403C-B558-8227AC6E9A47}" srcOrd="0" destOrd="0" presId="urn:microsoft.com/office/officeart/2005/8/layout/hierarchy3"/>
    <dgm:cxn modelId="{D663284A-93EF-4A2F-9DB9-66EE5E8DBD98}" type="presParOf" srcId="{201D7879-EC48-4E22-A560-E781085F3FC9}" destId="{ABF79016-24CE-4400-9471-BB75EB268C9C}" srcOrd="1" destOrd="0" presId="urn:microsoft.com/office/officeart/2005/8/layout/hierarchy3"/>
    <dgm:cxn modelId="{48777809-58A5-4811-9E7E-1014E92C631F}" type="presParOf" srcId="{201D7879-EC48-4E22-A560-E781085F3FC9}" destId="{29AF495E-1106-4704-B2AA-C1A1CE2E2CCA}" srcOrd="2" destOrd="0" presId="urn:microsoft.com/office/officeart/2005/8/layout/hierarchy3"/>
    <dgm:cxn modelId="{0104C23C-6530-4AC7-A6EA-1367364BB38A}" type="presParOf" srcId="{201D7879-EC48-4E22-A560-E781085F3FC9}" destId="{4F1DE42F-15A7-4366-834C-D144EF9409A3}" srcOrd="3" destOrd="0" presId="urn:microsoft.com/office/officeart/2005/8/layout/hierarchy3"/>
    <dgm:cxn modelId="{4DF914EF-2777-4251-A221-3485B3103633}" type="presParOf" srcId="{201D7879-EC48-4E22-A560-E781085F3FC9}" destId="{0E41DCE6-39A2-44A4-8560-61CE8E003E5E}" srcOrd="4" destOrd="0" presId="urn:microsoft.com/office/officeart/2005/8/layout/hierarchy3"/>
    <dgm:cxn modelId="{71318591-5EF7-461D-809E-37A70B7871E3}" type="presParOf" srcId="{201D7879-EC48-4E22-A560-E781085F3FC9}" destId="{AC2E6710-57EA-4AA3-9264-5C6D6AFA6147}" srcOrd="5" destOrd="0" presId="urn:microsoft.com/office/officeart/2005/8/layout/hierarchy3"/>
    <dgm:cxn modelId="{4A13174D-101B-41CF-9D06-CD9616A27E2F}" type="presParOf" srcId="{3867348A-E5DE-417A-AF79-B437CFC4019D}" destId="{FCC604C0-0F5B-42AC-ACDB-49C03FA188BF}" srcOrd="1" destOrd="0" presId="urn:microsoft.com/office/officeart/2005/8/layout/hierarchy3"/>
    <dgm:cxn modelId="{2537CB91-2936-4123-814E-357B09516320}" type="presParOf" srcId="{FCC604C0-0F5B-42AC-ACDB-49C03FA188BF}" destId="{68986087-009E-4764-ADC5-7F0EE7A7E47D}" srcOrd="0" destOrd="0" presId="urn:microsoft.com/office/officeart/2005/8/layout/hierarchy3"/>
    <dgm:cxn modelId="{024BF3B6-799C-4F9E-812D-353D27826E64}" type="presParOf" srcId="{68986087-009E-4764-ADC5-7F0EE7A7E47D}" destId="{FB6282FF-ECFA-4CE4-B15F-EECCD09D6D96}" srcOrd="0" destOrd="0" presId="urn:microsoft.com/office/officeart/2005/8/layout/hierarchy3"/>
    <dgm:cxn modelId="{1984C6D5-8889-4605-B163-5F19016CBF1E}" type="presParOf" srcId="{68986087-009E-4764-ADC5-7F0EE7A7E47D}" destId="{B97B71EB-4465-46D8-8077-F96F09E117AE}" srcOrd="1" destOrd="0" presId="urn:microsoft.com/office/officeart/2005/8/layout/hierarchy3"/>
    <dgm:cxn modelId="{B5A6B813-ACBD-42D0-BDF4-EC811C3A64EC}" type="presParOf" srcId="{FCC604C0-0F5B-42AC-ACDB-49C03FA188BF}" destId="{90ED9573-7B0D-47A6-9B13-5876EE4ED9C7}" srcOrd="1" destOrd="0" presId="urn:microsoft.com/office/officeart/2005/8/layout/hierarchy3"/>
    <dgm:cxn modelId="{44C37070-4AAE-4FA9-8C03-9174E34A5B38}" type="presParOf" srcId="{90ED9573-7B0D-47A6-9B13-5876EE4ED9C7}" destId="{27C58439-49A7-4E56-BA62-2E48CFEBCC23}" srcOrd="0" destOrd="0" presId="urn:microsoft.com/office/officeart/2005/8/layout/hierarchy3"/>
    <dgm:cxn modelId="{948335AA-4A38-4C13-AAF9-1CC97A63E98D}" type="presParOf" srcId="{90ED9573-7B0D-47A6-9B13-5876EE4ED9C7}" destId="{C0C95E6D-1E02-4F15-9EB7-DDE875D0F24A}" srcOrd="1" destOrd="0" presId="urn:microsoft.com/office/officeart/2005/8/layout/hierarchy3"/>
    <dgm:cxn modelId="{269E22C1-DC60-4BBA-9ECC-23185FC78504}" type="presParOf" srcId="{90ED9573-7B0D-47A6-9B13-5876EE4ED9C7}" destId="{9BA802F8-6237-456F-BFC3-026145AACB8B}" srcOrd="2" destOrd="0" presId="urn:microsoft.com/office/officeart/2005/8/layout/hierarchy3"/>
    <dgm:cxn modelId="{CF583BDD-BD5D-4C74-A601-066D371CF3B0}" type="presParOf" srcId="{90ED9573-7B0D-47A6-9B13-5876EE4ED9C7}" destId="{3109C33B-650F-4B83-9342-6992DDD1FEE3}" srcOrd="3" destOrd="0" presId="urn:microsoft.com/office/officeart/2005/8/layout/hierarchy3"/>
    <dgm:cxn modelId="{A4A3DC15-04E2-4223-9E33-E70F26094F35}" type="presParOf" srcId="{90ED9573-7B0D-47A6-9B13-5876EE4ED9C7}" destId="{D5FE232F-481A-40A5-8ECF-73F6EE3F7686}" srcOrd="4" destOrd="0" presId="urn:microsoft.com/office/officeart/2005/8/layout/hierarchy3"/>
    <dgm:cxn modelId="{9AC47B23-FAAB-478B-BC21-CE669EE695BF}" type="presParOf" srcId="{90ED9573-7B0D-47A6-9B13-5876EE4ED9C7}" destId="{C3CCC7CE-7F56-4B50-8FD7-73F8F9186898}" srcOrd="5" destOrd="0" presId="urn:microsoft.com/office/officeart/2005/8/layout/hierarchy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197FC74-509A-41CF-A552-710D6199DF50}" type="doc">
      <dgm:prSet loTypeId="urn:microsoft.com/office/officeart/2005/8/layout/vList2" loCatId="list" qsTypeId="urn:microsoft.com/office/officeart/2005/8/quickstyle/simple1" qsCatId="simple" csTypeId="urn:microsoft.com/office/officeart/2005/8/colors/colorful4" csCatId="colorful" phldr="1"/>
      <dgm:spPr/>
      <dgm:t>
        <a:bodyPr/>
        <a:lstStyle/>
        <a:p>
          <a:endParaRPr lang="en-US"/>
        </a:p>
      </dgm:t>
    </dgm:pt>
    <dgm:pt modelId="{8FE099ED-96E0-486A-9718-30D56B9FF00B}">
      <dgm:prSet phldrT="[Text]"/>
      <dgm:spPr/>
      <dgm:t>
        <a:bodyPr/>
        <a:lstStyle/>
        <a:p>
          <a:r>
            <a:rPr lang="en-US" dirty="0"/>
            <a:t>They may seem rude</a:t>
          </a:r>
        </a:p>
      </dgm:t>
    </dgm:pt>
    <dgm:pt modelId="{8959B773-DD24-4C98-9869-642943CAAE60}" type="parTrans" cxnId="{DF2177AF-65AE-4273-8101-2639F820059B}">
      <dgm:prSet/>
      <dgm:spPr/>
      <dgm:t>
        <a:bodyPr/>
        <a:lstStyle/>
        <a:p>
          <a:endParaRPr lang="en-US"/>
        </a:p>
      </dgm:t>
    </dgm:pt>
    <dgm:pt modelId="{2CB99997-BA09-444E-9767-C4909E0F67C6}" type="sibTrans" cxnId="{DF2177AF-65AE-4273-8101-2639F820059B}">
      <dgm:prSet/>
      <dgm:spPr/>
      <dgm:t>
        <a:bodyPr/>
        <a:lstStyle/>
        <a:p>
          <a:endParaRPr lang="en-US"/>
        </a:p>
      </dgm:t>
    </dgm:pt>
    <dgm:pt modelId="{BC279F2C-5FB9-4597-A0FA-A224D7F40F43}">
      <dgm:prSet phldrT="[Text]"/>
      <dgm:spPr/>
      <dgm:t>
        <a:bodyPr/>
        <a:lstStyle/>
        <a:p>
          <a:r>
            <a:rPr lang="en-US" dirty="0"/>
            <a:t>Police may bark orders so that they can get the area cleared</a:t>
          </a:r>
        </a:p>
      </dgm:t>
    </dgm:pt>
    <dgm:pt modelId="{B90C9321-E2FF-4B65-BC5B-AAAA1D63DE37}" type="parTrans" cxnId="{E226EC98-8FE5-46B0-B83C-5627F2921E78}">
      <dgm:prSet/>
      <dgm:spPr/>
      <dgm:t>
        <a:bodyPr/>
        <a:lstStyle/>
        <a:p>
          <a:endParaRPr lang="en-US"/>
        </a:p>
      </dgm:t>
    </dgm:pt>
    <dgm:pt modelId="{12594175-402F-4997-9352-CDBFDEB7B485}" type="sibTrans" cxnId="{E226EC98-8FE5-46B0-B83C-5627F2921E78}">
      <dgm:prSet/>
      <dgm:spPr/>
      <dgm:t>
        <a:bodyPr/>
        <a:lstStyle/>
        <a:p>
          <a:endParaRPr lang="en-US"/>
        </a:p>
      </dgm:t>
    </dgm:pt>
    <dgm:pt modelId="{091E65C5-F436-463A-8B27-810B02EF03EB}">
      <dgm:prSet phldrT="[Text]"/>
      <dgm:spPr/>
      <dgm:t>
        <a:bodyPr/>
        <a:lstStyle/>
        <a:p>
          <a:r>
            <a:rPr lang="en-US" dirty="0"/>
            <a:t>Your hands are important</a:t>
          </a:r>
        </a:p>
      </dgm:t>
    </dgm:pt>
    <dgm:pt modelId="{EBB5DAA2-1F51-4600-B882-C04DE8D46B53}" type="parTrans" cxnId="{51660C75-5C9C-474E-BB82-F9D5071F1C14}">
      <dgm:prSet/>
      <dgm:spPr/>
      <dgm:t>
        <a:bodyPr/>
        <a:lstStyle/>
        <a:p>
          <a:endParaRPr lang="en-US"/>
        </a:p>
      </dgm:t>
    </dgm:pt>
    <dgm:pt modelId="{E10164C7-1AD5-4700-9B10-47E764FBCE72}" type="sibTrans" cxnId="{51660C75-5C9C-474E-BB82-F9D5071F1C14}">
      <dgm:prSet/>
      <dgm:spPr/>
      <dgm:t>
        <a:bodyPr/>
        <a:lstStyle/>
        <a:p>
          <a:endParaRPr lang="en-US"/>
        </a:p>
      </dgm:t>
    </dgm:pt>
    <dgm:pt modelId="{BBEB58BE-7A78-4753-8CAE-B49538B653C1}">
      <dgm:prSet phldrT="[Text]"/>
      <dgm:spPr/>
      <dgm:t>
        <a:bodyPr/>
        <a:lstStyle/>
        <a:p>
          <a:r>
            <a:rPr lang="en-US" dirty="0"/>
            <a:t>Police want to see empty hands, clearly visible with fingers spread</a:t>
          </a:r>
        </a:p>
      </dgm:t>
    </dgm:pt>
    <dgm:pt modelId="{10717077-F5C8-495B-AF00-8AABD1B63DA0}" type="parTrans" cxnId="{019D8222-B95B-4886-947E-9FB8392D92E7}">
      <dgm:prSet/>
      <dgm:spPr/>
      <dgm:t>
        <a:bodyPr/>
        <a:lstStyle/>
        <a:p>
          <a:endParaRPr lang="en-US"/>
        </a:p>
      </dgm:t>
    </dgm:pt>
    <dgm:pt modelId="{844F433D-3469-40EC-8D39-75FDFBE91D08}" type="sibTrans" cxnId="{019D8222-B95B-4886-947E-9FB8392D92E7}">
      <dgm:prSet/>
      <dgm:spPr/>
      <dgm:t>
        <a:bodyPr/>
        <a:lstStyle/>
        <a:p>
          <a:endParaRPr lang="en-US"/>
        </a:p>
      </dgm:t>
    </dgm:pt>
    <dgm:pt modelId="{BF39B488-D4AB-42CB-9B2B-01DC89BFBB02}" type="pres">
      <dgm:prSet presAssocID="{9197FC74-509A-41CF-A552-710D6199DF50}" presName="linear" presStyleCnt="0">
        <dgm:presLayoutVars>
          <dgm:animLvl val="lvl"/>
          <dgm:resizeHandles val="exact"/>
        </dgm:presLayoutVars>
      </dgm:prSet>
      <dgm:spPr/>
      <dgm:t>
        <a:bodyPr/>
        <a:lstStyle/>
        <a:p>
          <a:endParaRPr lang="en-US"/>
        </a:p>
      </dgm:t>
    </dgm:pt>
    <dgm:pt modelId="{F9425BD5-B0A5-4430-9928-043D95FB2458}" type="pres">
      <dgm:prSet presAssocID="{8FE099ED-96E0-486A-9718-30D56B9FF00B}" presName="parentText" presStyleLbl="node1" presStyleIdx="0" presStyleCnt="2" custLinFactNeighborY="-17392">
        <dgm:presLayoutVars>
          <dgm:chMax val="0"/>
          <dgm:bulletEnabled val="1"/>
        </dgm:presLayoutVars>
      </dgm:prSet>
      <dgm:spPr/>
      <dgm:t>
        <a:bodyPr/>
        <a:lstStyle/>
        <a:p>
          <a:endParaRPr lang="en-US"/>
        </a:p>
      </dgm:t>
    </dgm:pt>
    <dgm:pt modelId="{5C91BBAB-9B83-4F7A-8EE5-E928BDBF3C0B}" type="pres">
      <dgm:prSet presAssocID="{8FE099ED-96E0-486A-9718-30D56B9FF00B}" presName="childText" presStyleLbl="revTx" presStyleIdx="0" presStyleCnt="2" custLinFactNeighborY="-10600">
        <dgm:presLayoutVars>
          <dgm:bulletEnabled val="1"/>
        </dgm:presLayoutVars>
      </dgm:prSet>
      <dgm:spPr/>
      <dgm:t>
        <a:bodyPr/>
        <a:lstStyle/>
        <a:p>
          <a:endParaRPr lang="en-US"/>
        </a:p>
      </dgm:t>
    </dgm:pt>
    <dgm:pt modelId="{23153253-FAAB-443F-8BB4-D89EAEAD62C8}" type="pres">
      <dgm:prSet presAssocID="{091E65C5-F436-463A-8B27-810B02EF03EB}" presName="parentText" presStyleLbl="node1" presStyleIdx="1" presStyleCnt="2">
        <dgm:presLayoutVars>
          <dgm:chMax val="0"/>
          <dgm:bulletEnabled val="1"/>
        </dgm:presLayoutVars>
      </dgm:prSet>
      <dgm:spPr/>
      <dgm:t>
        <a:bodyPr/>
        <a:lstStyle/>
        <a:p>
          <a:endParaRPr lang="en-US"/>
        </a:p>
      </dgm:t>
    </dgm:pt>
    <dgm:pt modelId="{9E025A6F-EA06-4134-89D9-FACF32C90385}" type="pres">
      <dgm:prSet presAssocID="{091E65C5-F436-463A-8B27-810B02EF03EB}" presName="childText" presStyleLbl="revTx" presStyleIdx="1" presStyleCnt="2">
        <dgm:presLayoutVars>
          <dgm:bulletEnabled val="1"/>
        </dgm:presLayoutVars>
      </dgm:prSet>
      <dgm:spPr/>
      <dgm:t>
        <a:bodyPr/>
        <a:lstStyle/>
        <a:p>
          <a:endParaRPr lang="en-US"/>
        </a:p>
      </dgm:t>
    </dgm:pt>
  </dgm:ptLst>
  <dgm:cxnLst>
    <dgm:cxn modelId="{CA765531-68A6-4F78-B7DD-58C98B4605AA}" type="presOf" srcId="{091E65C5-F436-463A-8B27-810B02EF03EB}" destId="{23153253-FAAB-443F-8BB4-D89EAEAD62C8}" srcOrd="0" destOrd="0" presId="urn:microsoft.com/office/officeart/2005/8/layout/vList2"/>
    <dgm:cxn modelId="{1A37F8A0-BA0C-46F1-9509-8CC2996B357E}" type="presOf" srcId="{8FE099ED-96E0-486A-9718-30D56B9FF00B}" destId="{F9425BD5-B0A5-4430-9928-043D95FB2458}" srcOrd="0" destOrd="0" presId="urn:microsoft.com/office/officeart/2005/8/layout/vList2"/>
    <dgm:cxn modelId="{E226EC98-8FE5-46B0-B83C-5627F2921E78}" srcId="{8FE099ED-96E0-486A-9718-30D56B9FF00B}" destId="{BC279F2C-5FB9-4597-A0FA-A224D7F40F43}" srcOrd="0" destOrd="0" parTransId="{B90C9321-E2FF-4B65-BC5B-AAAA1D63DE37}" sibTransId="{12594175-402F-4997-9352-CDBFDEB7B485}"/>
    <dgm:cxn modelId="{25E47DC6-8534-46E6-8D77-E47EBD80F2C6}" type="presOf" srcId="{BC279F2C-5FB9-4597-A0FA-A224D7F40F43}" destId="{5C91BBAB-9B83-4F7A-8EE5-E928BDBF3C0B}" srcOrd="0" destOrd="0" presId="urn:microsoft.com/office/officeart/2005/8/layout/vList2"/>
    <dgm:cxn modelId="{5825964D-2442-40F1-B8A8-44403DF42821}" type="presOf" srcId="{9197FC74-509A-41CF-A552-710D6199DF50}" destId="{BF39B488-D4AB-42CB-9B2B-01DC89BFBB02}" srcOrd="0" destOrd="0" presId="urn:microsoft.com/office/officeart/2005/8/layout/vList2"/>
    <dgm:cxn modelId="{51660C75-5C9C-474E-BB82-F9D5071F1C14}" srcId="{9197FC74-509A-41CF-A552-710D6199DF50}" destId="{091E65C5-F436-463A-8B27-810B02EF03EB}" srcOrd="1" destOrd="0" parTransId="{EBB5DAA2-1F51-4600-B882-C04DE8D46B53}" sibTransId="{E10164C7-1AD5-4700-9B10-47E764FBCE72}"/>
    <dgm:cxn modelId="{DF2177AF-65AE-4273-8101-2639F820059B}" srcId="{9197FC74-509A-41CF-A552-710D6199DF50}" destId="{8FE099ED-96E0-486A-9718-30D56B9FF00B}" srcOrd="0" destOrd="0" parTransId="{8959B773-DD24-4C98-9869-642943CAAE60}" sibTransId="{2CB99997-BA09-444E-9767-C4909E0F67C6}"/>
    <dgm:cxn modelId="{019D8222-B95B-4886-947E-9FB8392D92E7}" srcId="{091E65C5-F436-463A-8B27-810B02EF03EB}" destId="{BBEB58BE-7A78-4753-8CAE-B49538B653C1}" srcOrd="0" destOrd="0" parTransId="{10717077-F5C8-495B-AF00-8AABD1B63DA0}" sibTransId="{844F433D-3469-40EC-8D39-75FDFBE91D08}"/>
    <dgm:cxn modelId="{8AA9939C-46B3-4B41-8BE2-BE21E0380345}" type="presOf" srcId="{BBEB58BE-7A78-4753-8CAE-B49538B653C1}" destId="{9E025A6F-EA06-4134-89D9-FACF32C90385}" srcOrd="0" destOrd="0" presId="urn:microsoft.com/office/officeart/2005/8/layout/vList2"/>
    <dgm:cxn modelId="{5A5BD0B5-6DB6-4D62-BE46-CBEFD4FE869C}" type="presParOf" srcId="{BF39B488-D4AB-42CB-9B2B-01DC89BFBB02}" destId="{F9425BD5-B0A5-4430-9928-043D95FB2458}" srcOrd="0" destOrd="0" presId="urn:microsoft.com/office/officeart/2005/8/layout/vList2"/>
    <dgm:cxn modelId="{52F767A3-2A18-45D1-9301-ECB66D8282FA}" type="presParOf" srcId="{BF39B488-D4AB-42CB-9B2B-01DC89BFBB02}" destId="{5C91BBAB-9B83-4F7A-8EE5-E928BDBF3C0B}" srcOrd="1" destOrd="0" presId="urn:microsoft.com/office/officeart/2005/8/layout/vList2"/>
    <dgm:cxn modelId="{C29D7455-58CA-4FB7-AB71-167C31769878}" type="presParOf" srcId="{BF39B488-D4AB-42CB-9B2B-01DC89BFBB02}" destId="{23153253-FAAB-443F-8BB4-D89EAEAD62C8}" srcOrd="2" destOrd="0" presId="urn:microsoft.com/office/officeart/2005/8/layout/vList2"/>
    <dgm:cxn modelId="{8B0CA1DA-0983-4A19-B8DB-44A1FF39A5CF}" type="presParOf" srcId="{BF39B488-D4AB-42CB-9B2B-01DC89BFBB02}" destId="{9E025A6F-EA06-4134-89D9-FACF32C90385}"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197FC74-509A-41CF-A552-710D6199DF50}"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8FE099ED-96E0-486A-9718-30D56B9FF00B}">
      <dgm:prSet phldrT="[Text]"/>
      <dgm:spPr/>
      <dgm:t>
        <a:bodyPr/>
        <a:lstStyle/>
        <a:p>
          <a:r>
            <a:rPr lang="en-US" dirty="0"/>
            <a:t>Your calm is appreciated</a:t>
          </a:r>
        </a:p>
      </dgm:t>
    </dgm:pt>
    <dgm:pt modelId="{8959B773-DD24-4C98-9869-642943CAAE60}" type="parTrans" cxnId="{DF2177AF-65AE-4273-8101-2639F820059B}">
      <dgm:prSet/>
      <dgm:spPr/>
      <dgm:t>
        <a:bodyPr/>
        <a:lstStyle/>
        <a:p>
          <a:endParaRPr lang="en-US"/>
        </a:p>
      </dgm:t>
    </dgm:pt>
    <dgm:pt modelId="{2CB99997-BA09-444E-9767-C4909E0F67C6}" type="sibTrans" cxnId="{DF2177AF-65AE-4273-8101-2639F820059B}">
      <dgm:prSet/>
      <dgm:spPr/>
      <dgm:t>
        <a:bodyPr/>
        <a:lstStyle/>
        <a:p>
          <a:endParaRPr lang="en-US"/>
        </a:p>
      </dgm:t>
    </dgm:pt>
    <dgm:pt modelId="{BC279F2C-5FB9-4597-A0FA-A224D7F40F43}">
      <dgm:prSet phldrT="[Text]"/>
      <dgm:spPr/>
      <dgm:t>
        <a:bodyPr/>
        <a:lstStyle/>
        <a:p>
          <a:r>
            <a:rPr lang="en-US" dirty="0"/>
            <a:t>Sudden movements may seem threatening; when you calmly follow directions it helps police</a:t>
          </a:r>
        </a:p>
      </dgm:t>
    </dgm:pt>
    <dgm:pt modelId="{B90C9321-E2FF-4B65-BC5B-AAAA1D63DE37}" type="parTrans" cxnId="{E226EC98-8FE5-46B0-B83C-5627F2921E78}">
      <dgm:prSet/>
      <dgm:spPr/>
      <dgm:t>
        <a:bodyPr/>
        <a:lstStyle/>
        <a:p>
          <a:endParaRPr lang="en-US"/>
        </a:p>
      </dgm:t>
    </dgm:pt>
    <dgm:pt modelId="{12594175-402F-4997-9352-CDBFDEB7B485}" type="sibTrans" cxnId="{E226EC98-8FE5-46B0-B83C-5627F2921E78}">
      <dgm:prSet/>
      <dgm:spPr/>
      <dgm:t>
        <a:bodyPr/>
        <a:lstStyle/>
        <a:p>
          <a:endParaRPr lang="en-US"/>
        </a:p>
      </dgm:t>
    </dgm:pt>
    <dgm:pt modelId="{091E65C5-F436-463A-8B27-810B02EF03EB}">
      <dgm:prSet phldrT="[Text]"/>
      <dgm:spPr/>
      <dgm:t>
        <a:bodyPr/>
        <a:lstStyle/>
        <a:p>
          <a:r>
            <a:rPr lang="en-US" dirty="0"/>
            <a:t>The threat comes first</a:t>
          </a:r>
        </a:p>
      </dgm:t>
    </dgm:pt>
    <dgm:pt modelId="{EBB5DAA2-1F51-4600-B882-C04DE8D46B53}" type="parTrans" cxnId="{51660C75-5C9C-474E-BB82-F9D5071F1C14}">
      <dgm:prSet/>
      <dgm:spPr/>
      <dgm:t>
        <a:bodyPr/>
        <a:lstStyle/>
        <a:p>
          <a:endParaRPr lang="en-US"/>
        </a:p>
      </dgm:t>
    </dgm:pt>
    <dgm:pt modelId="{E10164C7-1AD5-4700-9B10-47E764FBCE72}" type="sibTrans" cxnId="{51660C75-5C9C-474E-BB82-F9D5071F1C14}">
      <dgm:prSet/>
      <dgm:spPr/>
      <dgm:t>
        <a:bodyPr/>
        <a:lstStyle/>
        <a:p>
          <a:endParaRPr lang="en-US"/>
        </a:p>
      </dgm:t>
    </dgm:pt>
    <dgm:pt modelId="{BBEB58BE-7A78-4753-8CAE-B49538B653C1}">
      <dgm:prSet phldrT="[Text]"/>
      <dgm:spPr/>
      <dgm:t>
        <a:bodyPr/>
        <a:lstStyle/>
        <a:p>
          <a:r>
            <a:rPr lang="en-US" dirty="0"/>
            <a:t>Police need to focus on stopping the shooter so please don’t stop them to ask for help</a:t>
          </a:r>
        </a:p>
      </dgm:t>
    </dgm:pt>
    <dgm:pt modelId="{10717077-F5C8-495B-AF00-8AABD1B63DA0}" type="parTrans" cxnId="{019D8222-B95B-4886-947E-9FB8392D92E7}">
      <dgm:prSet/>
      <dgm:spPr/>
      <dgm:t>
        <a:bodyPr/>
        <a:lstStyle/>
        <a:p>
          <a:endParaRPr lang="en-US"/>
        </a:p>
      </dgm:t>
    </dgm:pt>
    <dgm:pt modelId="{844F433D-3469-40EC-8D39-75FDFBE91D08}" type="sibTrans" cxnId="{019D8222-B95B-4886-947E-9FB8392D92E7}">
      <dgm:prSet/>
      <dgm:spPr/>
      <dgm:t>
        <a:bodyPr/>
        <a:lstStyle/>
        <a:p>
          <a:endParaRPr lang="en-US"/>
        </a:p>
      </dgm:t>
    </dgm:pt>
    <dgm:pt modelId="{BF39B488-D4AB-42CB-9B2B-01DC89BFBB02}" type="pres">
      <dgm:prSet presAssocID="{9197FC74-509A-41CF-A552-710D6199DF50}" presName="linear" presStyleCnt="0">
        <dgm:presLayoutVars>
          <dgm:animLvl val="lvl"/>
          <dgm:resizeHandles val="exact"/>
        </dgm:presLayoutVars>
      </dgm:prSet>
      <dgm:spPr/>
      <dgm:t>
        <a:bodyPr/>
        <a:lstStyle/>
        <a:p>
          <a:endParaRPr lang="en-US"/>
        </a:p>
      </dgm:t>
    </dgm:pt>
    <dgm:pt modelId="{F9425BD5-B0A5-4430-9928-043D95FB2458}" type="pres">
      <dgm:prSet presAssocID="{8FE099ED-96E0-486A-9718-30D56B9FF00B}" presName="parentText" presStyleLbl="node1" presStyleIdx="0" presStyleCnt="2" custLinFactNeighborY="-36757">
        <dgm:presLayoutVars>
          <dgm:chMax val="0"/>
          <dgm:bulletEnabled val="1"/>
        </dgm:presLayoutVars>
      </dgm:prSet>
      <dgm:spPr/>
      <dgm:t>
        <a:bodyPr/>
        <a:lstStyle/>
        <a:p>
          <a:endParaRPr lang="en-US"/>
        </a:p>
      </dgm:t>
    </dgm:pt>
    <dgm:pt modelId="{5C91BBAB-9B83-4F7A-8EE5-E928BDBF3C0B}" type="pres">
      <dgm:prSet presAssocID="{8FE099ED-96E0-486A-9718-30D56B9FF00B}" presName="childText" presStyleLbl="revTx" presStyleIdx="0" presStyleCnt="2">
        <dgm:presLayoutVars>
          <dgm:bulletEnabled val="1"/>
        </dgm:presLayoutVars>
      </dgm:prSet>
      <dgm:spPr/>
      <dgm:t>
        <a:bodyPr/>
        <a:lstStyle/>
        <a:p>
          <a:endParaRPr lang="en-US"/>
        </a:p>
      </dgm:t>
    </dgm:pt>
    <dgm:pt modelId="{23153253-FAAB-443F-8BB4-D89EAEAD62C8}" type="pres">
      <dgm:prSet presAssocID="{091E65C5-F436-463A-8B27-810B02EF03EB}" presName="parentText" presStyleLbl="node1" presStyleIdx="1" presStyleCnt="2">
        <dgm:presLayoutVars>
          <dgm:chMax val="0"/>
          <dgm:bulletEnabled val="1"/>
        </dgm:presLayoutVars>
      </dgm:prSet>
      <dgm:spPr/>
      <dgm:t>
        <a:bodyPr/>
        <a:lstStyle/>
        <a:p>
          <a:endParaRPr lang="en-US"/>
        </a:p>
      </dgm:t>
    </dgm:pt>
    <dgm:pt modelId="{9E025A6F-EA06-4134-89D9-FACF32C90385}" type="pres">
      <dgm:prSet presAssocID="{091E65C5-F436-463A-8B27-810B02EF03EB}" presName="childText" presStyleLbl="revTx" presStyleIdx="1" presStyleCnt="2">
        <dgm:presLayoutVars>
          <dgm:bulletEnabled val="1"/>
        </dgm:presLayoutVars>
      </dgm:prSet>
      <dgm:spPr/>
      <dgm:t>
        <a:bodyPr/>
        <a:lstStyle/>
        <a:p>
          <a:endParaRPr lang="en-US"/>
        </a:p>
      </dgm:t>
    </dgm:pt>
  </dgm:ptLst>
  <dgm:cxnLst>
    <dgm:cxn modelId="{CA765531-68A6-4F78-B7DD-58C98B4605AA}" type="presOf" srcId="{091E65C5-F436-463A-8B27-810B02EF03EB}" destId="{23153253-FAAB-443F-8BB4-D89EAEAD62C8}" srcOrd="0" destOrd="0" presId="urn:microsoft.com/office/officeart/2005/8/layout/vList2"/>
    <dgm:cxn modelId="{1A37F8A0-BA0C-46F1-9509-8CC2996B357E}" type="presOf" srcId="{8FE099ED-96E0-486A-9718-30D56B9FF00B}" destId="{F9425BD5-B0A5-4430-9928-043D95FB2458}" srcOrd="0" destOrd="0" presId="urn:microsoft.com/office/officeart/2005/8/layout/vList2"/>
    <dgm:cxn modelId="{E226EC98-8FE5-46B0-B83C-5627F2921E78}" srcId="{8FE099ED-96E0-486A-9718-30D56B9FF00B}" destId="{BC279F2C-5FB9-4597-A0FA-A224D7F40F43}" srcOrd="0" destOrd="0" parTransId="{B90C9321-E2FF-4B65-BC5B-AAAA1D63DE37}" sibTransId="{12594175-402F-4997-9352-CDBFDEB7B485}"/>
    <dgm:cxn modelId="{25E47DC6-8534-46E6-8D77-E47EBD80F2C6}" type="presOf" srcId="{BC279F2C-5FB9-4597-A0FA-A224D7F40F43}" destId="{5C91BBAB-9B83-4F7A-8EE5-E928BDBF3C0B}" srcOrd="0" destOrd="0" presId="urn:microsoft.com/office/officeart/2005/8/layout/vList2"/>
    <dgm:cxn modelId="{5825964D-2442-40F1-B8A8-44403DF42821}" type="presOf" srcId="{9197FC74-509A-41CF-A552-710D6199DF50}" destId="{BF39B488-D4AB-42CB-9B2B-01DC89BFBB02}" srcOrd="0" destOrd="0" presId="urn:microsoft.com/office/officeart/2005/8/layout/vList2"/>
    <dgm:cxn modelId="{51660C75-5C9C-474E-BB82-F9D5071F1C14}" srcId="{9197FC74-509A-41CF-A552-710D6199DF50}" destId="{091E65C5-F436-463A-8B27-810B02EF03EB}" srcOrd="1" destOrd="0" parTransId="{EBB5DAA2-1F51-4600-B882-C04DE8D46B53}" sibTransId="{E10164C7-1AD5-4700-9B10-47E764FBCE72}"/>
    <dgm:cxn modelId="{DF2177AF-65AE-4273-8101-2639F820059B}" srcId="{9197FC74-509A-41CF-A552-710D6199DF50}" destId="{8FE099ED-96E0-486A-9718-30D56B9FF00B}" srcOrd="0" destOrd="0" parTransId="{8959B773-DD24-4C98-9869-642943CAAE60}" sibTransId="{2CB99997-BA09-444E-9767-C4909E0F67C6}"/>
    <dgm:cxn modelId="{019D8222-B95B-4886-947E-9FB8392D92E7}" srcId="{091E65C5-F436-463A-8B27-810B02EF03EB}" destId="{BBEB58BE-7A78-4753-8CAE-B49538B653C1}" srcOrd="0" destOrd="0" parTransId="{10717077-F5C8-495B-AF00-8AABD1B63DA0}" sibTransId="{844F433D-3469-40EC-8D39-75FDFBE91D08}"/>
    <dgm:cxn modelId="{8AA9939C-46B3-4B41-8BE2-BE21E0380345}" type="presOf" srcId="{BBEB58BE-7A78-4753-8CAE-B49538B653C1}" destId="{9E025A6F-EA06-4134-89D9-FACF32C90385}" srcOrd="0" destOrd="0" presId="urn:microsoft.com/office/officeart/2005/8/layout/vList2"/>
    <dgm:cxn modelId="{5A5BD0B5-6DB6-4D62-BE46-CBEFD4FE869C}" type="presParOf" srcId="{BF39B488-D4AB-42CB-9B2B-01DC89BFBB02}" destId="{F9425BD5-B0A5-4430-9928-043D95FB2458}" srcOrd="0" destOrd="0" presId="urn:microsoft.com/office/officeart/2005/8/layout/vList2"/>
    <dgm:cxn modelId="{52F767A3-2A18-45D1-9301-ECB66D8282FA}" type="presParOf" srcId="{BF39B488-D4AB-42CB-9B2B-01DC89BFBB02}" destId="{5C91BBAB-9B83-4F7A-8EE5-E928BDBF3C0B}" srcOrd="1" destOrd="0" presId="urn:microsoft.com/office/officeart/2005/8/layout/vList2"/>
    <dgm:cxn modelId="{C29D7455-58CA-4FB7-AB71-167C31769878}" type="presParOf" srcId="{BF39B488-D4AB-42CB-9B2B-01DC89BFBB02}" destId="{23153253-FAAB-443F-8BB4-D89EAEAD62C8}" srcOrd="2" destOrd="0" presId="urn:microsoft.com/office/officeart/2005/8/layout/vList2"/>
    <dgm:cxn modelId="{8B0CA1DA-0983-4A19-B8DB-44A1FF39A5CF}" type="presParOf" srcId="{BF39B488-D4AB-42CB-9B2B-01DC89BFBB02}" destId="{9E025A6F-EA06-4134-89D9-FACF32C90385}" srcOrd="3"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197FC74-509A-41CF-A552-710D6199DF50}" type="doc">
      <dgm:prSet loTypeId="urn:microsoft.com/office/officeart/2005/8/layout/vList2" loCatId="list" qsTypeId="urn:microsoft.com/office/officeart/2005/8/quickstyle/simple1" qsCatId="simple" csTypeId="urn:microsoft.com/office/officeart/2005/8/colors/colorful4" csCatId="colorful" phldr="1"/>
      <dgm:spPr/>
      <dgm:t>
        <a:bodyPr/>
        <a:lstStyle/>
        <a:p>
          <a:endParaRPr lang="en-US"/>
        </a:p>
      </dgm:t>
    </dgm:pt>
    <dgm:pt modelId="{8FE099ED-96E0-486A-9718-30D56B9FF00B}">
      <dgm:prSet phldrT="[Text]"/>
      <dgm:spPr/>
      <dgm:t>
        <a:bodyPr/>
        <a:lstStyle/>
        <a:p>
          <a:r>
            <a:rPr lang="en-US" dirty="0"/>
            <a:t>#1 Priority: Stop threat</a:t>
          </a:r>
        </a:p>
      </dgm:t>
    </dgm:pt>
    <dgm:pt modelId="{8959B773-DD24-4C98-9869-642943CAAE60}" type="parTrans" cxnId="{DF2177AF-65AE-4273-8101-2639F820059B}">
      <dgm:prSet/>
      <dgm:spPr/>
      <dgm:t>
        <a:bodyPr/>
        <a:lstStyle/>
        <a:p>
          <a:endParaRPr lang="en-US"/>
        </a:p>
      </dgm:t>
    </dgm:pt>
    <dgm:pt modelId="{2CB99997-BA09-444E-9767-C4909E0F67C6}" type="sibTrans" cxnId="{DF2177AF-65AE-4273-8101-2639F820059B}">
      <dgm:prSet/>
      <dgm:spPr/>
      <dgm:t>
        <a:bodyPr/>
        <a:lstStyle/>
        <a:p>
          <a:endParaRPr lang="en-US"/>
        </a:p>
      </dgm:t>
    </dgm:pt>
    <dgm:pt modelId="{BC279F2C-5FB9-4597-A0FA-A224D7F40F43}">
      <dgm:prSet phldrT="[Text]"/>
      <dgm:spPr/>
      <dgm:t>
        <a:bodyPr/>
        <a:lstStyle/>
        <a:p>
          <a:r>
            <a:rPr lang="en-US" dirty="0"/>
            <a:t>Even if the shooter is dead, police may need time to be sure the shooter doesn’t have a partner and that the scene is clear/safe</a:t>
          </a:r>
        </a:p>
      </dgm:t>
    </dgm:pt>
    <dgm:pt modelId="{B90C9321-E2FF-4B65-BC5B-AAAA1D63DE37}" type="parTrans" cxnId="{E226EC98-8FE5-46B0-B83C-5627F2921E78}">
      <dgm:prSet/>
      <dgm:spPr/>
      <dgm:t>
        <a:bodyPr/>
        <a:lstStyle/>
        <a:p>
          <a:endParaRPr lang="en-US"/>
        </a:p>
      </dgm:t>
    </dgm:pt>
    <dgm:pt modelId="{12594175-402F-4997-9352-CDBFDEB7B485}" type="sibTrans" cxnId="{E226EC98-8FE5-46B0-B83C-5627F2921E78}">
      <dgm:prSet/>
      <dgm:spPr/>
      <dgm:t>
        <a:bodyPr/>
        <a:lstStyle/>
        <a:p>
          <a:endParaRPr lang="en-US"/>
        </a:p>
      </dgm:t>
    </dgm:pt>
    <dgm:pt modelId="{BF39B488-D4AB-42CB-9B2B-01DC89BFBB02}" type="pres">
      <dgm:prSet presAssocID="{9197FC74-509A-41CF-A552-710D6199DF50}" presName="linear" presStyleCnt="0">
        <dgm:presLayoutVars>
          <dgm:animLvl val="lvl"/>
          <dgm:resizeHandles val="exact"/>
        </dgm:presLayoutVars>
      </dgm:prSet>
      <dgm:spPr/>
      <dgm:t>
        <a:bodyPr/>
        <a:lstStyle/>
        <a:p>
          <a:endParaRPr lang="en-US"/>
        </a:p>
      </dgm:t>
    </dgm:pt>
    <dgm:pt modelId="{F9425BD5-B0A5-4430-9928-043D95FB2458}" type="pres">
      <dgm:prSet presAssocID="{8FE099ED-96E0-486A-9718-30D56B9FF00B}" presName="parentText" presStyleLbl="node1" presStyleIdx="0" presStyleCnt="1" custLinFactNeighborY="-51468">
        <dgm:presLayoutVars>
          <dgm:chMax val="0"/>
          <dgm:bulletEnabled val="1"/>
        </dgm:presLayoutVars>
      </dgm:prSet>
      <dgm:spPr/>
      <dgm:t>
        <a:bodyPr/>
        <a:lstStyle/>
        <a:p>
          <a:endParaRPr lang="en-US"/>
        </a:p>
      </dgm:t>
    </dgm:pt>
    <dgm:pt modelId="{5C91BBAB-9B83-4F7A-8EE5-E928BDBF3C0B}" type="pres">
      <dgm:prSet presAssocID="{8FE099ED-96E0-486A-9718-30D56B9FF00B}" presName="childText" presStyleLbl="revTx" presStyleIdx="0" presStyleCnt="1" custLinFactNeighborX="-732" custLinFactNeighborY="-553">
        <dgm:presLayoutVars>
          <dgm:bulletEnabled val="1"/>
        </dgm:presLayoutVars>
      </dgm:prSet>
      <dgm:spPr/>
      <dgm:t>
        <a:bodyPr/>
        <a:lstStyle/>
        <a:p>
          <a:endParaRPr lang="en-US"/>
        </a:p>
      </dgm:t>
    </dgm:pt>
  </dgm:ptLst>
  <dgm:cxnLst>
    <dgm:cxn modelId="{1A37F8A0-BA0C-46F1-9509-8CC2996B357E}" type="presOf" srcId="{8FE099ED-96E0-486A-9718-30D56B9FF00B}" destId="{F9425BD5-B0A5-4430-9928-043D95FB2458}" srcOrd="0" destOrd="0" presId="urn:microsoft.com/office/officeart/2005/8/layout/vList2"/>
    <dgm:cxn modelId="{25E47DC6-8534-46E6-8D77-E47EBD80F2C6}" type="presOf" srcId="{BC279F2C-5FB9-4597-A0FA-A224D7F40F43}" destId="{5C91BBAB-9B83-4F7A-8EE5-E928BDBF3C0B}" srcOrd="0" destOrd="0" presId="urn:microsoft.com/office/officeart/2005/8/layout/vList2"/>
    <dgm:cxn modelId="{DF2177AF-65AE-4273-8101-2639F820059B}" srcId="{9197FC74-509A-41CF-A552-710D6199DF50}" destId="{8FE099ED-96E0-486A-9718-30D56B9FF00B}" srcOrd="0" destOrd="0" parTransId="{8959B773-DD24-4C98-9869-642943CAAE60}" sibTransId="{2CB99997-BA09-444E-9767-C4909E0F67C6}"/>
    <dgm:cxn modelId="{E226EC98-8FE5-46B0-B83C-5627F2921E78}" srcId="{8FE099ED-96E0-486A-9718-30D56B9FF00B}" destId="{BC279F2C-5FB9-4597-A0FA-A224D7F40F43}" srcOrd="0" destOrd="0" parTransId="{B90C9321-E2FF-4B65-BC5B-AAAA1D63DE37}" sibTransId="{12594175-402F-4997-9352-CDBFDEB7B485}"/>
    <dgm:cxn modelId="{5825964D-2442-40F1-B8A8-44403DF42821}" type="presOf" srcId="{9197FC74-509A-41CF-A552-710D6199DF50}" destId="{BF39B488-D4AB-42CB-9B2B-01DC89BFBB02}" srcOrd="0" destOrd="0" presId="urn:microsoft.com/office/officeart/2005/8/layout/vList2"/>
    <dgm:cxn modelId="{5A5BD0B5-6DB6-4D62-BE46-CBEFD4FE869C}" type="presParOf" srcId="{BF39B488-D4AB-42CB-9B2B-01DC89BFBB02}" destId="{F9425BD5-B0A5-4430-9928-043D95FB2458}" srcOrd="0" destOrd="0" presId="urn:microsoft.com/office/officeart/2005/8/layout/vList2"/>
    <dgm:cxn modelId="{52F767A3-2A18-45D1-9301-ECB66D8282FA}" type="presParOf" srcId="{BF39B488-D4AB-42CB-9B2B-01DC89BFBB02}" destId="{5C91BBAB-9B83-4F7A-8EE5-E928BDBF3C0B}"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9197FC74-509A-41CF-A552-710D6199DF50}"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8FE099ED-96E0-486A-9718-30D56B9FF00B}">
      <dgm:prSet phldrT="[Text]"/>
      <dgm:spPr/>
      <dgm:t>
        <a:bodyPr/>
        <a:lstStyle/>
        <a:p>
          <a:r>
            <a:rPr lang="en-US" dirty="0"/>
            <a:t>Other responders are nearby</a:t>
          </a:r>
        </a:p>
      </dgm:t>
    </dgm:pt>
    <dgm:pt modelId="{8959B773-DD24-4C98-9869-642943CAAE60}" type="parTrans" cxnId="{DF2177AF-65AE-4273-8101-2639F820059B}">
      <dgm:prSet/>
      <dgm:spPr/>
      <dgm:t>
        <a:bodyPr/>
        <a:lstStyle/>
        <a:p>
          <a:endParaRPr lang="en-US"/>
        </a:p>
      </dgm:t>
    </dgm:pt>
    <dgm:pt modelId="{2CB99997-BA09-444E-9767-C4909E0F67C6}" type="sibTrans" cxnId="{DF2177AF-65AE-4273-8101-2639F820059B}">
      <dgm:prSet/>
      <dgm:spPr/>
      <dgm:t>
        <a:bodyPr/>
        <a:lstStyle/>
        <a:p>
          <a:endParaRPr lang="en-US"/>
        </a:p>
      </dgm:t>
    </dgm:pt>
    <dgm:pt modelId="{BC279F2C-5FB9-4597-A0FA-A224D7F40F43}">
      <dgm:prSet phldrT="[Text]"/>
      <dgm:spPr/>
      <dgm:t>
        <a:bodyPr/>
        <a:lstStyle/>
        <a:p>
          <a:r>
            <a:rPr lang="en-US" dirty="0"/>
            <a:t>Firefighters and EMTs may wait to treat wounded until police have cleared the scene</a:t>
          </a:r>
        </a:p>
      </dgm:t>
    </dgm:pt>
    <dgm:pt modelId="{B90C9321-E2FF-4B65-BC5B-AAAA1D63DE37}" type="parTrans" cxnId="{E226EC98-8FE5-46B0-B83C-5627F2921E78}">
      <dgm:prSet/>
      <dgm:spPr/>
      <dgm:t>
        <a:bodyPr/>
        <a:lstStyle/>
        <a:p>
          <a:endParaRPr lang="en-US"/>
        </a:p>
      </dgm:t>
    </dgm:pt>
    <dgm:pt modelId="{12594175-402F-4997-9352-CDBFDEB7B485}" type="sibTrans" cxnId="{E226EC98-8FE5-46B0-B83C-5627F2921E78}">
      <dgm:prSet/>
      <dgm:spPr/>
      <dgm:t>
        <a:bodyPr/>
        <a:lstStyle/>
        <a:p>
          <a:endParaRPr lang="en-US"/>
        </a:p>
      </dgm:t>
    </dgm:pt>
    <dgm:pt modelId="{BF39B488-D4AB-42CB-9B2B-01DC89BFBB02}" type="pres">
      <dgm:prSet presAssocID="{9197FC74-509A-41CF-A552-710D6199DF50}" presName="linear" presStyleCnt="0">
        <dgm:presLayoutVars>
          <dgm:animLvl val="lvl"/>
          <dgm:resizeHandles val="exact"/>
        </dgm:presLayoutVars>
      </dgm:prSet>
      <dgm:spPr/>
      <dgm:t>
        <a:bodyPr/>
        <a:lstStyle/>
        <a:p>
          <a:endParaRPr lang="en-US"/>
        </a:p>
      </dgm:t>
    </dgm:pt>
    <dgm:pt modelId="{F9425BD5-B0A5-4430-9928-043D95FB2458}" type="pres">
      <dgm:prSet presAssocID="{8FE099ED-96E0-486A-9718-30D56B9FF00B}" presName="parentText" presStyleLbl="node1" presStyleIdx="0" presStyleCnt="1" custScaleY="111172" custLinFactNeighborY="-36757">
        <dgm:presLayoutVars>
          <dgm:chMax val="0"/>
          <dgm:bulletEnabled val="1"/>
        </dgm:presLayoutVars>
      </dgm:prSet>
      <dgm:spPr/>
      <dgm:t>
        <a:bodyPr/>
        <a:lstStyle/>
        <a:p>
          <a:endParaRPr lang="en-US"/>
        </a:p>
      </dgm:t>
    </dgm:pt>
    <dgm:pt modelId="{5C91BBAB-9B83-4F7A-8EE5-E928BDBF3C0B}" type="pres">
      <dgm:prSet presAssocID="{8FE099ED-96E0-486A-9718-30D56B9FF00B}" presName="childText" presStyleLbl="revTx" presStyleIdx="0" presStyleCnt="1" custLinFactNeighborY="-20410">
        <dgm:presLayoutVars>
          <dgm:bulletEnabled val="1"/>
        </dgm:presLayoutVars>
      </dgm:prSet>
      <dgm:spPr/>
      <dgm:t>
        <a:bodyPr/>
        <a:lstStyle/>
        <a:p>
          <a:endParaRPr lang="en-US"/>
        </a:p>
      </dgm:t>
    </dgm:pt>
  </dgm:ptLst>
  <dgm:cxnLst>
    <dgm:cxn modelId="{1A37F8A0-BA0C-46F1-9509-8CC2996B357E}" type="presOf" srcId="{8FE099ED-96E0-486A-9718-30D56B9FF00B}" destId="{F9425BD5-B0A5-4430-9928-043D95FB2458}" srcOrd="0" destOrd="0" presId="urn:microsoft.com/office/officeart/2005/8/layout/vList2"/>
    <dgm:cxn modelId="{25E47DC6-8534-46E6-8D77-E47EBD80F2C6}" type="presOf" srcId="{BC279F2C-5FB9-4597-A0FA-A224D7F40F43}" destId="{5C91BBAB-9B83-4F7A-8EE5-E928BDBF3C0B}" srcOrd="0" destOrd="0" presId="urn:microsoft.com/office/officeart/2005/8/layout/vList2"/>
    <dgm:cxn modelId="{DF2177AF-65AE-4273-8101-2639F820059B}" srcId="{9197FC74-509A-41CF-A552-710D6199DF50}" destId="{8FE099ED-96E0-486A-9718-30D56B9FF00B}" srcOrd="0" destOrd="0" parTransId="{8959B773-DD24-4C98-9869-642943CAAE60}" sibTransId="{2CB99997-BA09-444E-9767-C4909E0F67C6}"/>
    <dgm:cxn modelId="{E226EC98-8FE5-46B0-B83C-5627F2921E78}" srcId="{8FE099ED-96E0-486A-9718-30D56B9FF00B}" destId="{BC279F2C-5FB9-4597-A0FA-A224D7F40F43}" srcOrd="0" destOrd="0" parTransId="{B90C9321-E2FF-4B65-BC5B-AAAA1D63DE37}" sibTransId="{12594175-402F-4997-9352-CDBFDEB7B485}"/>
    <dgm:cxn modelId="{5825964D-2442-40F1-B8A8-44403DF42821}" type="presOf" srcId="{9197FC74-509A-41CF-A552-710D6199DF50}" destId="{BF39B488-D4AB-42CB-9B2B-01DC89BFBB02}" srcOrd="0" destOrd="0" presId="urn:microsoft.com/office/officeart/2005/8/layout/vList2"/>
    <dgm:cxn modelId="{5A5BD0B5-6DB6-4D62-BE46-CBEFD4FE869C}" type="presParOf" srcId="{BF39B488-D4AB-42CB-9B2B-01DC89BFBB02}" destId="{F9425BD5-B0A5-4430-9928-043D95FB2458}" srcOrd="0" destOrd="0" presId="urn:microsoft.com/office/officeart/2005/8/layout/vList2"/>
    <dgm:cxn modelId="{52F767A3-2A18-45D1-9301-ECB66D8282FA}" type="presParOf" srcId="{BF39B488-D4AB-42CB-9B2B-01DC89BFBB02}" destId="{5C91BBAB-9B83-4F7A-8EE5-E928BDBF3C0B}" srcOrd="1"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FF9B71-E8AF-4FC2-B4E0-972634B1D455}">
      <dsp:nvSpPr>
        <dsp:cNvPr id="0" name=""/>
        <dsp:cNvSpPr/>
      </dsp:nvSpPr>
      <dsp:spPr>
        <a:xfrm>
          <a:off x="813392" y="90546"/>
          <a:ext cx="1860219" cy="1116131"/>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lvl="0" algn="ctr" defTabSz="1778000">
            <a:lnSpc>
              <a:spcPct val="90000"/>
            </a:lnSpc>
            <a:spcBef>
              <a:spcPct val="0"/>
            </a:spcBef>
            <a:spcAft>
              <a:spcPct val="35000"/>
            </a:spcAft>
          </a:pPr>
          <a:r>
            <a:rPr lang="en-US" sz="4000" kern="1200" dirty="0"/>
            <a:t>Height</a:t>
          </a:r>
        </a:p>
      </dsp:txBody>
      <dsp:txXfrm>
        <a:off x="813392" y="90546"/>
        <a:ext cx="1860219" cy="1116131"/>
      </dsp:txXfrm>
    </dsp:sp>
    <dsp:sp modelId="{1EC3EF03-1F66-44DF-A25F-04E740AB7C2E}">
      <dsp:nvSpPr>
        <dsp:cNvPr id="0" name=""/>
        <dsp:cNvSpPr/>
      </dsp:nvSpPr>
      <dsp:spPr>
        <a:xfrm>
          <a:off x="820684" y="1302192"/>
          <a:ext cx="1860219" cy="1116131"/>
        </a:xfrm>
        <a:prstGeom prst="rect">
          <a:avLst/>
        </a:prstGeom>
        <a:solidFill>
          <a:schemeClr val="accent4">
            <a:hueOff val="-764177"/>
            <a:satOff val="-5123"/>
            <a:lumOff val="-529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lvl="0" algn="ctr" defTabSz="1778000">
            <a:lnSpc>
              <a:spcPct val="90000"/>
            </a:lnSpc>
            <a:spcBef>
              <a:spcPct val="0"/>
            </a:spcBef>
            <a:spcAft>
              <a:spcPct val="35000"/>
            </a:spcAft>
          </a:pPr>
          <a:r>
            <a:rPr lang="en-US" sz="4000" kern="1200" dirty="0"/>
            <a:t>Race</a:t>
          </a:r>
        </a:p>
      </dsp:txBody>
      <dsp:txXfrm>
        <a:off x="820684" y="1302192"/>
        <a:ext cx="1860219" cy="1116131"/>
      </dsp:txXfrm>
    </dsp:sp>
    <dsp:sp modelId="{D58B05F6-29E8-40B4-8719-60800C875273}">
      <dsp:nvSpPr>
        <dsp:cNvPr id="0" name=""/>
        <dsp:cNvSpPr/>
      </dsp:nvSpPr>
      <dsp:spPr>
        <a:xfrm>
          <a:off x="819178" y="2532456"/>
          <a:ext cx="1860219" cy="1116131"/>
        </a:xfrm>
        <a:prstGeom prst="rect">
          <a:avLst/>
        </a:prstGeom>
        <a:solidFill>
          <a:schemeClr val="accent4">
            <a:hueOff val="-1528355"/>
            <a:satOff val="-10245"/>
            <a:lumOff val="-1058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lvl="0" algn="ctr" defTabSz="1778000">
            <a:lnSpc>
              <a:spcPct val="90000"/>
            </a:lnSpc>
            <a:spcBef>
              <a:spcPct val="0"/>
            </a:spcBef>
            <a:spcAft>
              <a:spcPct val="35000"/>
            </a:spcAft>
          </a:pPr>
          <a:r>
            <a:rPr lang="en-US" sz="4000" kern="1200" dirty="0"/>
            <a:t>Gender</a:t>
          </a:r>
        </a:p>
      </dsp:txBody>
      <dsp:txXfrm>
        <a:off x="819178" y="2532456"/>
        <a:ext cx="1860219" cy="1116131"/>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153253-FAAB-443F-8BB4-D89EAEAD62C8}">
      <dsp:nvSpPr>
        <dsp:cNvPr id="0" name=""/>
        <dsp:cNvSpPr/>
      </dsp:nvSpPr>
      <dsp:spPr>
        <a:xfrm>
          <a:off x="0" y="299965"/>
          <a:ext cx="5458435" cy="91143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lvl="0" algn="l" defTabSz="1689100">
            <a:lnSpc>
              <a:spcPct val="90000"/>
            </a:lnSpc>
            <a:spcBef>
              <a:spcPct val="0"/>
            </a:spcBef>
            <a:spcAft>
              <a:spcPct val="35000"/>
            </a:spcAft>
          </a:pPr>
          <a:r>
            <a:rPr lang="en-US" sz="3800" kern="1200" dirty="0"/>
            <a:t>Police presence may vary</a:t>
          </a:r>
        </a:p>
      </dsp:txBody>
      <dsp:txXfrm>
        <a:off x="44492" y="344457"/>
        <a:ext cx="5369451" cy="822446"/>
      </dsp:txXfrm>
    </dsp:sp>
    <dsp:sp modelId="{9E025A6F-EA06-4134-89D9-FACF32C90385}">
      <dsp:nvSpPr>
        <dsp:cNvPr id="0" name=""/>
        <dsp:cNvSpPr/>
      </dsp:nvSpPr>
      <dsp:spPr>
        <a:xfrm>
          <a:off x="0" y="1211395"/>
          <a:ext cx="5458435" cy="13765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3305" tIns="48260" rIns="270256" bIns="48260" numCol="1" spcCol="1270" anchor="t" anchorCtr="0">
          <a:noAutofit/>
        </a:bodyPr>
        <a:lstStyle/>
        <a:p>
          <a:pPr marL="285750" lvl="1" indent="-285750" algn="l" defTabSz="1333500">
            <a:lnSpc>
              <a:spcPct val="90000"/>
            </a:lnSpc>
            <a:spcBef>
              <a:spcPct val="0"/>
            </a:spcBef>
            <a:spcAft>
              <a:spcPct val="20000"/>
            </a:spcAft>
            <a:buChar char="••"/>
          </a:pPr>
          <a:r>
            <a:rPr lang="en-US" sz="3000" kern="1200" dirty="0"/>
            <a:t>You may see one officer or a team, in uniform or not – all should have badges visible</a:t>
          </a:r>
        </a:p>
      </dsp:txBody>
      <dsp:txXfrm>
        <a:off x="0" y="1211395"/>
        <a:ext cx="5458435" cy="1376549"/>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425BD5-B0A5-4430-9928-043D95FB2458}">
      <dsp:nvSpPr>
        <dsp:cNvPr id="0" name=""/>
        <dsp:cNvSpPr/>
      </dsp:nvSpPr>
      <dsp:spPr>
        <a:xfrm>
          <a:off x="0" y="0"/>
          <a:ext cx="10463168" cy="880424"/>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l" defTabSz="1600200">
            <a:lnSpc>
              <a:spcPct val="90000"/>
            </a:lnSpc>
            <a:spcBef>
              <a:spcPct val="0"/>
            </a:spcBef>
            <a:spcAft>
              <a:spcPct val="35000"/>
            </a:spcAft>
          </a:pPr>
          <a:r>
            <a:rPr lang="en-US" sz="3600" kern="1200" dirty="0"/>
            <a:t>Individuals carrying firearms (LTC/</a:t>
          </a:r>
          <a:r>
            <a:rPr lang="en-US" sz="3600" kern="1200" dirty="0" err="1"/>
            <a:t>permitless</a:t>
          </a:r>
          <a:r>
            <a:rPr lang="en-US" sz="3600" kern="1200" dirty="0"/>
            <a:t> carry)</a:t>
          </a:r>
        </a:p>
      </dsp:txBody>
      <dsp:txXfrm>
        <a:off x="42979" y="42979"/>
        <a:ext cx="10377210" cy="794466"/>
      </dsp:txXfrm>
    </dsp:sp>
    <dsp:sp modelId="{5C91BBAB-9B83-4F7A-8EE5-E928BDBF3C0B}">
      <dsp:nvSpPr>
        <dsp:cNvPr id="0" name=""/>
        <dsp:cNvSpPr/>
      </dsp:nvSpPr>
      <dsp:spPr>
        <a:xfrm>
          <a:off x="0" y="938951"/>
          <a:ext cx="10463168" cy="16301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2206" tIns="44450" rIns="248920" bIns="44450" numCol="1" spcCol="1270" anchor="t" anchorCtr="0">
          <a:noAutofit/>
        </a:bodyPr>
        <a:lstStyle/>
        <a:p>
          <a:pPr marL="228600" lvl="1" indent="-228600" algn="l" defTabSz="1200150">
            <a:lnSpc>
              <a:spcPct val="90000"/>
            </a:lnSpc>
            <a:spcBef>
              <a:spcPct val="0"/>
            </a:spcBef>
            <a:spcAft>
              <a:spcPct val="20000"/>
            </a:spcAft>
            <a:buChar char="••"/>
          </a:pPr>
          <a:r>
            <a:rPr lang="en-US" sz="2700" kern="1200" dirty="0"/>
            <a:t>If you decide to engage the shooter, holster your weapon once the threat is contained and keep your hands fully visible. You don’t want responding officers to believe you are the shooter. Once the threat is contained, stay with them, do not continue clearing the building.</a:t>
          </a:r>
        </a:p>
      </dsp:txBody>
      <dsp:txXfrm>
        <a:off x="0" y="938951"/>
        <a:ext cx="10463168" cy="1630125"/>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425BD5-B0A5-4430-9928-043D95FB2458}">
      <dsp:nvSpPr>
        <dsp:cNvPr id="0" name=""/>
        <dsp:cNvSpPr/>
      </dsp:nvSpPr>
      <dsp:spPr>
        <a:xfrm>
          <a:off x="0" y="0"/>
          <a:ext cx="4808989" cy="86346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l" defTabSz="1600200">
            <a:lnSpc>
              <a:spcPct val="90000"/>
            </a:lnSpc>
            <a:spcBef>
              <a:spcPct val="0"/>
            </a:spcBef>
            <a:spcAft>
              <a:spcPct val="35000"/>
            </a:spcAft>
          </a:pPr>
          <a:r>
            <a:rPr lang="en-US" sz="3600" kern="1200" dirty="0"/>
            <a:t>Until Help Arrives</a:t>
          </a:r>
        </a:p>
      </dsp:txBody>
      <dsp:txXfrm>
        <a:off x="42151" y="42151"/>
        <a:ext cx="4724687" cy="779158"/>
      </dsp:txXfrm>
    </dsp:sp>
    <dsp:sp modelId="{5C91BBAB-9B83-4F7A-8EE5-E928BDBF3C0B}">
      <dsp:nvSpPr>
        <dsp:cNvPr id="0" name=""/>
        <dsp:cNvSpPr/>
      </dsp:nvSpPr>
      <dsp:spPr>
        <a:xfrm>
          <a:off x="0" y="859423"/>
          <a:ext cx="4808989" cy="8756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685" tIns="45720" rIns="256032" bIns="45720" numCol="1" spcCol="1270" anchor="t" anchorCtr="0">
          <a:noAutofit/>
        </a:bodyPr>
        <a:lstStyle/>
        <a:p>
          <a:pPr marL="285750" lvl="1" indent="-285750" algn="l" defTabSz="1244600">
            <a:lnSpc>
              <a:spcPct val="90000"/>
            </a:lnSpc>
            <a:spcBef>
              <a:spcPct val="0"/>
            </a:spcBef>
            <a:spcAft>
              <a:spcPct val="20000"/>
            </a:spcAft>
            <a:buChar char="••"/>
          </a:pPr>
          <a:r>
            <a:rPr lang="en-US" sz="2800" kern="1200" dirty="0"/>
            <a:t>Steps to take to help victims until first responders arrive</a:t>
          </a:r>
        </a:p>
      </dsp:txBody>
      <dsp:txXfrm>
        <a:off x="0" y="859423"/>
        <a:ext cx="4808989" cy="875610"/>
      </dsp:txXfrm>
    </dsp:sp>
    <dsp:sp modelId="{23153253-FAAB-443F-8BB4-D89EAEAD62C8}">
      <dsp:nvSpPr>
        <dsp:cNvPr id="0" name=""/>
        <dsp:cNvSpPr/>
      </dsp:nvSpPr>
      <dsp:spPr>
        <a:xfrm>
          <a:off x="0" y="1751024"/>
          <a:ext cx="4808989" cy="863460"/>
        </a:xfrm>
        <a:prstGeom prst="roundRect">
          <a:avLst/>
        </a:prstGeom>
        <a:solidFill>
          <a:schemeClr val="accent4">
            <a:hueOff val="-1528355"/>
            <a:satOff val="-10245"/>
            <a:lumOff val="-1058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l" defTabSz="1600200">
            <a:lnSpc>
              <a:spcPct val="90000"/>
            </a:lnSpc>
            <a:spcBef>
              <a:spcPct val="0"/>
            </a:spcBef>
            <a:spcAft>
              <a:spcPct val="35000"/>
            </a:spcAft>
          </a:pPr>
          <a:r>
            <a:rPr lang="en-US" sz="3600" kern="1200" dirty="0"/>
            <a:t>Stop the Bleed</a:t>
          </a:r>
        </a:p>
      </dsp:txBody>
      <dsp:txXfrm>
        <a:off x="42151" y="1793175"/>
        <a:ext cx="4724687" cy="779158"/>
      </dsp:txXfrm>
    </dsp:sp>
    <dsp:sp modelId="{9E025A6F-EA06-4134-89D9-FACF32C90385}">
      <dsp:nvSpPr>
        <dsp:cNvPr id="0" name=""/>
        <dsp:cNvSpPr/>
      </dsp:nvSpPr>
      <dsp:spPr>
        <a:xfrm>
          <a:off x="0" y="2614484"/>
          <a:ext cx="4808989" cy="12668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685" tIns="45720" rIns="256032" bIns="45720" numCol="1" spcCol="1270" anchor="t" anchorCtr="0">
          <a:noAutofit/>
        </a:bodyPr>
        <a:lstStyle/>
        <a:p>
          <a:pPr marL="285750" lvl="1" indent="-285750" algn="l" defTabSz="1244600">
            <a:lnSpc>
              <a:spcPct val="90000"/>
            </a:lnSpc>
            <a:spcBef>
              <a:spcPct val="0"/>
            </a:spcBef>
            <a:spcAft>
              <a:spcPct val="20000"/>
            </a:spcAft>
            <a:buChar char="••"/>
          </a:pPr>
          <a:r>
            <a:rPr lang="en-US" sz="2800" kern="1200" dirty="0"/>
            <a:t>Specific training on how to help stop life-threatening, bleeding injuries</a:t>
          </a:r>
        </a:p>
      </dsp:txBody>
      <dsp:txXfrm>
        <a:off x="0" y="2614484"/>
        <a:ext cx="4808989" cy="1266840"/>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B53884-1E94-4550-9D0D-C8B4F184C5C1}">
      <dsp:nvSpPr>
        <dsp:cNvPr id="0" name=""/>
        <dsp:cNvSpPr/>
      </dsp:nvSpPr>
      <dsp:spPr>
        <a:xfrm rot="5400000">
          <a:off x="103447" y="1080735"/>
          <a:ext cx="1689008" cy="203580"/>
        </a:xfrm>
        <a:prstGeom prst="rect">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DE77E75-B1C1-47CC-98C8-7768D64598C7}">
      <dsp:nvSpPr>
        <dsp:cNvPr id="0" name=""/>
        <dsp:cNvSpPr/>
      </dsp:nvSpPr>
      <dsp:spPr>
        <a:xfrm>
          <a:off x="293173" y="2533"/>
          <a:ext cx="2262007" cy="1357204"/>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dirty="0"/>
            <a:t>Real or imagined grievance or humiliation</a:t>
          </a:r>
        </a:p>
      </dsp:txBody>
      <dsp:txXfrm>
        <a:off x="332924" y="42284"/>
        <a:ext cx="2182505" cy="1277702"/>
      </dsp:txXfrm>
    </dsp:sp>
    <dsp:sp modelId="{C8212C23-F12E-40A8-B408-3208B7DE279B}">
      <dsp:nvSpPr>
        <dsp:cNvPr id="0" name=""/>
        <dsp:cNvSpPr/>
      </dsp:nvSpPr>
      <dsp:spPr>
        <a:xfrm rot="5400000">
          <a:off x="103447" y="2777240"/>
          <a:ext cx="1689008" cy="203580"/>
        </a:xfrm>
        <a:prstGeom prst="rect">
          <a:avLst/>
        </a:prstGeom>
        <a:solidFill>
          <a:schemeClr val="accent4">
            <a:hueOff val="-218336"/>
            <a:satOff val="-1464"/>
            <a:lumOff val="-1513"/>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C5C050F-A259-43F9-A924-0BBE7854AF8F}">
      <dsp:nvSpPr>
        <dsp:cNvPr id="0" name=""/>
        <dsp:cNvSpPr/>
      </dsp:nvSpPr>
      <dsp:spPr>
        <a:xfrm>
          <a:off x="293173" y="1699038"/>
          <a:ext cx="2262007" cy="1357204"/>
        </a:xfrm>
        <a:prstGeom prst="roundRect">
          <a:avLst>
            <a:gd name="adj" fmla="val 10000"/>
          </a:avLst>
        </a:prstGeom>
        <a:solidFill>
          <a:schemeClr val="accent4">
            <a:hueOff val="-191044"/>
            <a:satOff val="-1281"/>
            <a:lumOff val="-13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dirty="0"/>
            <a:t>Feels a need for revenge or justice</a:t>
          </a:r>
        </a:p>
      </dsp:txBody>
      <dsp:txXfrm>
        <a:off x="332924" y="1738789"/>
        <a:ext cx="2182505" cy="1277702"/>
      </dsp:txXfrm>
    </dsp:sp>
    <dsp:sp modelId="{9A7BE957-8781-4E8D-91CA-C51C2BA56970}">
      <dsp:nvSpPr>
        <dsp:cNvPr id="0" name=""/>
        <dsp:cNvSpPr/>
      </dsp:nvSpPr>
      <dsp:spPr>
        <a:xfrm rot="21587495">
          <a:off x="781367" y="3619937"/>
          <a:ext cx="2998416" cy="203580"/>
        </a:xfrm>
        <a:prstGeom prst="rect">
          <a:avLst/>
        </a:prstGeom>
        <a:solidFill>
          <a:schemeClr val="accent4">
            <a:hueOff val="-436673"/>
            <a:satOff val="-2927"/>
            <a:lumOff val="-3025"/>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4037ECF-73C9-47F0-A544-CDCF92F86925}">
      <dsp:nvSpPr>
        <dsp:cNvPr id="0" name=""/>
        <dsp:cNvSpPr/>
      </dsp:nvSpPr>
      <dsp:spPr>
        <a:xfrm>
          <a:off x="293173" y="3395544"/>
          <a:ext cx="2262007" cy="1357204"/>
        </a:xfrm>
        <a:prstGeom prst="roundRect">
          <a:avLst>
            <a:gd name="adj" fmla="val 10000"/>
          </a:avLst>
        </a:prstGeom>
        <a:solidFill>
          <a:schemeClr val="accent4">
            <a:hueOff val="-382089"/>
            <a:satOff val="-2561"/>
            <a:lumOff val="-264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dirty="0"/>
            <a:t>Feels need for notoriety or recognition</a:t>
          </a:r>
        </a:p>
      </dsp:txBody>
      <dsp:txXfrm>
        <a:off x="332924" y="3435295"/>
        <a:ext cx="2182505" cy="1277702"/>
      </dsp:txXfrm>
    </dsp:sp>
    <dsp:sp modelId="{C6956A1A-76FE-4095-A456-F0D9F872AB92}">
      <dsp:nvSpPr>
        <dsp:cNvPr id="0" name=""/>
        <dsp:cNvSpPr/>
      </dsp:nvSpPr>
      <dsp:spPr>
        <a:xfrm rot="16200000">
          <a:off x="2963573" y="2762379"/>
          <a:ext cx="1689008" cy="203580"/>
        </a:xfrm>
        <a:prstGeom prst="rect">
          <a:avLst/>
        </a:prstGeom>
        <a:solidFill>
          <a:schemeClr val="accent4">
            <a:hueOff val="-655009"/>
            <a:satOff val="-4391"/>
            <a:lumOff val="-4538"/>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58F526E-6808-45C4-8E18-5D8651A60217}">
      <dsp:nvSpPr>
        <dsp:cNvPr id="0" name=""/>
        <dsp:cNvSpPr/>
      </dsp:nvSpPr>
      <dsp:spPr>
        <a:xfrm>
          <a:off x="3351928" y="3380682"/>
          <a:ext cx="2262007" cy="1357204"/>
        </a:xfrm>
        <a:prstGeom prst="roundRect">
          <a:avLst>
            <a:gd name="adj" fmla="val 10000"/>
          </a:avLst>
        </a:prstGeom>
        <a:solidFill>
          <a:schemeClr val="accent4">
            <a:hueOff val="-573133"/>
            <a:satOff val="-3842"/>
            <a:lumOff val="-397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dirty="0"/>
            <a:t>Researches and plans attack</a:t>
          </a:r>
        </a:p>
      </dsp:txBody>
      <dsp:txXfrm>
        <a:off x="3391679" y="3420433"/>
        <a:ext cx="2182505" cy="1277702"/>
      </dsp:txXfrm>
    </dsp:sp>
    <dsp:sp modelId="{196EEF4E-D1E7-4F79-BF44-E853B6386D33}">
      <dsp:nvSpPr>
        <dsp:cNvPr id="0" name=""/>
        <dsp:cNvSpPr/>
      </dsp:nvSpPr>
      <dsp:spPr>
        <a:xfrm rot="16200000">
          <a:off x="2969737" y="1072037"/>
          <a:ext cx="1676680" cy="203580"/>
        </a:xfrm>
        <a:prstGeom prst="rect">
          <a:avLst/>
        </a:prstGeom>
        <a:solidFill>
          <a:schemeClr val="accent4">
            <a:hueOff val="-873346"/>
            <a:satOff val="-5854"/>
            <a:lumOff val="-6051"/>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131E40A-0035-43CC-B976-54CB40F46B6F}">
      <dsp:nvSpPr>
        <dsp:cNvPr id="0" name=""/>
        <dsp:cNvSpPr/>
      </dsp:nvSpPr>
      <dsp:spPr>
        <a:xfrm>
          <a:off x="3351928" y="1684177"/>
          <a:ext cx="2262007" cy="1357204"/>
        </a:xfrm>
        <a:prstGeom prst="roundRect">
          <a:avLst>
            <a:gd name="adj" fmla="val 10000"/>
          </a:avLst>
        </a:prstGeom>
        <a:solidFill>
          <a:schemeClr val="accent4">
            <a:hueOff val="-764177"/>
            <a:satOff val="-5123"/>
            <a:lumOff val="-529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dirty="0"/>
            <a:t>Develops desire to kill and/or be killed</a:t>
          </a:r>
        </a:p>
      </dsp:txBody>
      <dsp:txXfrm>
        <a:off x="3391679" y="1723928"/>
        <a:ext cx="2182505" cy="1277702"/>
      </dsp:txXfrm>
    </dsp:sp>
    <dsp:sp modelId="{D564D6CB-985D-49B5-9F13-FC027B38BABF}">
      <dsp:nvSpPr>
        <dsp:cNvPr id="0" name=""/>
        <dsp:cNvSpPr/>
      </dsp:nvSpPr>
      <dsp:spPr>
        <a:xfrm rot="8884">
          <a:off x="3808072" y="238003"/>
          <a:ext cx="3331954" cy="203580"/>
        </a:xfrm>
        <a:prstGeom prst="rect">
          <a:avLst/>
        </a:prstGeom>
        <a:solidFill>
          <a:schemeClr val="accent4">
            <a:hueOff val="-1091682"/>
            <a:satOff val="-7318"/>
            <a:lumOff val="-7564"/>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352C81F-0C3E-465B-B18B-0C5BA68E8069}">
      <dsp:nvSpPr>
        <dsp:cNvPr id="0" name=""/>
        <dsp:cNvSpPr/>
      </dsp:nvSpPr>
      <dsp:spPr>
        <a:xfrm>
          <a:off x="3351928" y="0"/>
          <a:ext cx="2262007" cy="1357204"/>
        </a:xfrm>
        <a:prstGeom prst="roundRect">
          <a:avLst>
            <a:gd name="adj" fmla="val 10000"/>
          </a:avLst>
        </a:prstGeom>
        <a:solidFill>
          <a:schemeClr val="accent4">
            <a:hueOff val="-955222"/>
            <a:satOff val="-6403"/>
            <a:lumOff val="-661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dirty="0"/>
            <a:t>Cannot perceive better way to solve problem</a:t>
          </a:r>
        </a:p>
      </dsp:txBody>
      <dsp:txXfrm>
        <a:off x="3391679" y="39751"/>
        <a:ext cx="2182505" cy="1277702"/>
      </dsp:txXfrm>
    </dsp:sp>
    <dsp:sp modelId="{1368E355-182E-4262-85DA-68AEB5A92224}">
      <dsp:nvSpPr>
        <dsp:cNvPr id="0" name=""/>
        <dsp:cNvSpPr/>
      </dsp:nvSpPr>
      <dsp:spPr>
        <a:xfrm rot="5400000">
          <a:off x="6299265" y="1090561"/>
          <a:ext cx="1689008" cy="203580"/>
        </a:xfrm>
        <a:prstGeom prst="rect">
          <a:avLst/>
        </a:prstGeom>
        <a:solidFill>
          <a:schemeClr val="accent4">
            <a:hueOff val="-1310018"/>
            <a:satOff val="-8781"/>
            <a:lumOff val="-9076"/>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612A2F5-FEFE-4924-8001-CFA2DB728750}">
      <dsp:nvSpPr>
        <dsp:cNvPr id="0" name=""/>
        <dsp:cNvSpPr/>
      </dsp:nvSpPr>
      <dsp:spPr>
        <a:xfrm>
          <a:off x="6687619" y="12359"/>
          <a:ext cx="2262007" cy="1357204"/>
        </a:xfrm>
        <a:prstGeom prst="roundRect">
          <a:avLst>
            <a:gd name="adj" fmla="val 10000"/>
          </a:avLst>
        </a:prstGeom>
        <a:solidFill>
          <a:schemeClr val="accent4">
            <a:hueOff val="-1146266"/>
            <a:satOff val="-7684"/>
            <a:lumOff val="-794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dirty="0"/>
            <a:t>Begins actual preparation for attack</a:t>
          </a:r>
        </a:p>
      </dsp:txBody>
      <dsp:txXfrm>
        <a:off x="6727370" y="52110"/>
        <a:ext cx="2182505" cy="1277702"/>
      </dsp:txXfrm>
    </dsp:sp>
    <dsp:sp modelId="{162FDAC4-2C4E-46F5-8995-431A40FE3BEF}">
      <dsp:nvSpPr>
        <dsp:cNvPr id="0" name=""/>
        <dsp:cNvSpPr/>
      </dsp:nvSpPr>
      <dsp:spPr>
        <a:xfrm rot="5400000">
          <a:off x="6302911" y="2783420"/>
          <a:ext cx="1681715" cy="203580"/>
        </a:xfrm>
        <a:prstGeom prst="rect">
          <a:avLst/>
        </a:prstGeom>
        <a:solidFill>
          <a:schemeClr val="accent4">
            <a:hueOff val="-1528355"/>
            <a:satOff val="-10245"/>
            <a:lumOff val="-10589"/>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AF55076-2AA4-4C99-B859-159FA1D3300F}">
      <dsp:nvSpPr>
        <dsp:cNvPr id="0" name=""/>
        <dsp:cNvSpPr/>
      </dsp:nvSpPr>
      <dsp:spPr>
        <a:xfrm>
          <a:off x="6687619" y="1708864"/>
          <a:ext cx="2262007" cy="1357204"/>
        </a:xfrm>
        <a:prstGeom prst="roundRect">
          <a:avLst>
            <a:gd name="adj" fmla="val 10000"/>
          </a:avLst>
        </a:prstGeom>
        <a:solidFill>
          <a:schemeClr val="accent4">
            <a:hueOff val="-1337310"/>
            <a:satOff val="-8964"/>
            <a:lumOff val="-92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dirty="0"/>
            <a:t>Breaches area</a:t>
          </a:r>
        </a:p>
      </dsp:txBody>
      <dsp:txXfrm>
        <a:off x="6727370" y="1748615"/>
        <a:ext cx="2182505" cy="1277702"/>
      </dsp:txXfrm>
    </dsp:sp>
    <dsp:sp modelId="{8BF3FC03-C822-41A0-B27A-1F423DC807E9}">
      <dsp:nvSpPr>
        <dsp:cNvPr id="0" name=""/>
        <dsp:cNvSpPr/>
      </dsp:nvSpPr>
      <dsp:spPr>
        <a:xfrm>
          <a:off x="6687619" y="3398077"/>
          <a:ext cx="2262007" cy="1357204"/>
        </a:xfrm>
        <a:prstGeom prst="roundRect">
          <a:avLst>
            <a:gd name="adj" fmla="val 10000"/>
          </a:avLst>
        </a:prstGeom>
        <a:solidFill>
          <a:schemeClr val="accent4">
            <a:hueOff val="-1528355"/>
            <a:satOff val="-10245"/>
            <a:lumOff val="-1058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dirty="0"/>
            <a:t>Attacks</a:t>
          </a:r>
        </a:p>
      </dsp:txBody>
      <dsp:txXfrm>
        <a:off x="6727370" y="3437828"/>
        <a:ext cx="2182505" cy="127770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425BD5-B0A5-4430-9928-043D95FB2458}">
      <dsp:nvSpPr>
        <dsp:cNvPr id="0" name=""/>
        <dsp:cNvSpPr/>
      </dsp:nvSpPr>
      <dsp:spPr>
        <a:xfrm>
          <a:off x="0" y="11954"/>
          <a:ext cx="4808989" cy="86346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l" defTabSz="1600200">
            <a:lnSpc>
              <a:spcPct val="90000"/>
            </a:lnSpc>
            <a:spcBef>
              <a:spcPct val="0"/>
            </a:spcBef>
            <a:spcAft>
              <a:spcPct val="35000"/>
            </a:spcAft>
          </a:pPr>
          <a:r>
            <a:rPr lang="en-US" sz="3600" kern="1200" dirty="0"/>
            <a:t>Be thorough</a:t>
          </a:r>
        </a:p>
      </dsp:txBody>
      <dsp:txXfrm>
        <a:off x="42151" y="54105"/>
        <a:ext cx="4724687" cy="779158"/>
      </dsp:txXfrm>
    </dsp:sp>
    <dsp:sp modelId="{5C91BBAB-9B83-4F7A-8EE5-E928BDBF3C0B}">
      <dsp:nvSpPr>
        <dsp:cNvPr id="0" name=""/>
        <dsp:cNvSpPr/>
      </dsp:nvSpPr>
      <dsp:spPr>
        <a:xfrm>
          <a:off x="0" y="875414"/>
          <a:ext cx="4808989" cy="8756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685" tIns="45720" rIns="256032" bIns="45720" numCol="1" spcCol="1270" anchor="t" anchorCtr="0">
          <a:noAutofit/>
        </a:bodyPr>
        <a:lstStyle/>
        <a:p>
          <a:pPr marL="285750" lvl="1" indent="-285750" algn="l" defTabSz="1244600">
            <a:lnSpc>
              <a:spcPct val="90000"/>
            </a:lnSpc>
            <a:spcBef>
              <a:spcPct val="0"/>
            </a:spcBef>
            <a:spcAft>
              <a:spcPct val="20000"/>
            </a:spcAft>
            <a:buChar char="••"/>
          </a:pPr>
          <a:r>
            <a:rPr lang="en-US" sz="2800" kern="1200" dirty="0"/>
            <a:t>Specific info helps police prepare</a:t>
          </a:r>
        </a:p>
      </dsp:txBody>
      <dsp:txXfrm>
        <a:off x="0" y="875414"/>
        <a:ext cx="4808989" cy="875610"/>
      </dsp:txXfrm>
    </dsp:sp>
    <dsp:sp modelId="{23153253-FAAB-443F-8BB4-D89EAEAD62C8}">
      <dsp:nvSpPr>
        <dsp:cNvPr id="0" name=""/>
        <dsp:cNvSpPr/>
      </dsp:nvSpPr>
      <dsp:spPr>
        <a:xfrm>
          <a:off x="0" y="1751024"/>
          <a:ext cx="4808989" cy="863460"/>
        </a:xfrm>
        <a:prstGeom prst="roundRect">
          <a:avLst/>
        </a:prstGeom>
        <a:solidFill>
          <a:schemeClr val="accent4">
            <a:hueOff val="-1528355"/>
            <a:satOff val="-10245"/>
            <a:lumOff val="-1058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l" defTabSz="1600200">
            <a:lnSpc>
              <a:spcPct val="90000"/>
            </a:lnSpc>
            <a:spcBef>
              <a:spcPct val="0"/>
            </a:spcBef>
            <a:spcAft>
              <a:spcPct val="35000"/>
            </a:spcAft>
          </a:pPr>
          <a:r>
            <a:rPr lang="en-US" sz="3600" kern="1200" dirty="0"/>
            <a:t>It’s OK to repeat info</a:t>
          </a:r>
        </a:p>
      </dsp:txBody>
      <dsp:txXfrm>
        <a:off x="42151" y="1793175"/>
        <a:ext cx="4724687" cy="779158"/>
      </dsp:txXfrm>
    </dsp:sp>
    <dsp:sp modelId="{9E025A6F-EA06-4134-89D9-FACF32C90385}">
      <dsp:nvSpPr>
        <dsp:cNvPr id="0" name=""/>
        <dsp:cNvSpPr/>
      </dsp:nvSpPr>
      <dsp:spPr>
        <a:xfrm>
          <a:off x="0" y="2614484"/>
          <a:ext cx="4808989" cy="12668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685" tIns="45720" rIns="256032" bIns="45720" numCol="1" spcCol="1270" anchor="t" anchorCtr="0">
          <a:noAutofit/>
        </a:bodyPr>
        <a:lstStyle/>
        <a:p>
          <a:pPr marL="285750" lvl="1" indent="-285750" algn="l" defTabSz="1244600">
            <a:lnSpc>
              <a:spcPct val="90000"/>
            </a:lnSpc>
            <a:spcBef>
              <a:spcPct val="0"/>
            </a:spcBef>
            <a:spcAft>
              <a:spcPct val="20000"/>
            </a:spcAft>
            <a:buChar char="••"/>
          </a:pPr>
          <a:r>
            <a:rPr lang="en-US" sz="2800" kern="1200" dirty="0"/>
            <a:t>Others may call 911 but don’t assume that means police have enough info</a:t>
          </a:r>
        </a:p>
      </dsp:txBody>
      <dsp:txXfrm>
        <a:off x="0" y="2614484"/>
        <a:ext cx="4808989" cy="126684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425BD5-B0A5-4430-9928-043D95FB2458}">
      <dsp:nvSpPr>
        <dsp:cNvPr id="0" name=""/>
        <dsp:cNvSpPr/>
      </dsp:nvSpPr>
      <dsp:spPr>
        <a:xfrm>
          <a:off x="0" y="0"/>
          <a:ext cx="5072476" cy="86346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l" defTabSz="1600200">
            <a:lnSpc>
              <a:spcPct val="90000"/>
            </a:lnSpc>
            <a:spcBef>
              <a:spcPct val="0"/>
            </a:spcBef>
            <a:spcAft>
              <a:spcPct val="35000"/>
            </a:spcAft>
          </a:pPr>
          <a:r>
            <a:rPr lang="en-US" sz="3600" kern="1200" dirty="0"/>
            <a:t>911 may get busy</a:t>
          </a:r>
        </a:p>
      </dsp:txBody>
      <dsp:txXfrm>
        <a:off x="42151" y="42151"/>
        <a:ext cx="4988174" cy="779158"/>
      </dsp:txXfrm>
    </dsp:sp>
    <dsp:sp modelId="{5C91BBAB-9B83-4F7A-8EE5-E928BDBF3C0B}">
      <dsp:nvSpPr>
        <dsp:cNvPr id="0" name=""/>
        <dsp:cNvSpPr/>
      </dsp:nvSpPr>
      <dsp:spPr>
        <a:xfrm>
          <a:off x="0" y="875414"/>
          <a:ext cx="5072476" cy="8756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1051" tIns="45720" rIns="256032" bIns="45720" numCol="1" spcCol="1270" anchor="t" anchorCtr="0">
          <a:noAutofit/>
        </a:bodyPr>
        <a:lstStyle/>
        <a:p>
          <a:pPr marL="285750" lvl="1" indent="-285750" algn="l" defTabSz="1244600">
            <a:lnSpc>
              <a:spcPct val="90000"/>
            </a:lnSpc>
            <a:spcBef>
              <a:spcPct val="0"/>
            </a:spcBef>
            <a:spcAft>
              <a:spcPct val="20000"/>
            </a:spcAft>
            <a:buChar char="••"/>
          </a:pPr>
          <a:r>
            <a:rPr lang="en-US" sz="2800" kern="1200" dirty="0"/>
            <a:t>Keep trying to call as long as it’s safe to do so</a:t>
          </a:r>
        </a:p>
      </dsp:txBody>
      <dsp:txXfrm>
        <a:off x="0" y="875414"/>
        <a:ext cx="5072476" cy="875610"/>
      </dsp:txXfrm>
    </dsp:sp>
    <dsp:sp modelId="{23153253-FAAB-443F-8BB4-D89EAEAD62C8}">
      <dsp:nvSpPr>
        <dsp:cNvPr id="0" name=""/>
        <dsp:cNvSpPr/>
      </dsp:nvSpPr>
      <dsp:spPr>
        <a:xfrm>
          <a:off x="0" y="1751024"/>
          <a:ext cx="5072476" cy="863460"/>
        </a:xfrm>
        <a:prstGeom prst="roundRect">
          <a:avLst/>
        </a:prstGeom>
        <a:solidFill>
          <a:schemeClr val="accent5">
            <a:hueOff val="2356783"/>
            <a:satOff val="-11270"/>
            <a:lumOff val="12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l" defTabSz="1600200">
            <a:lnSpc>
              <a:spcPct val="90000"/>
            </a:lnSpc>
            <a:spcBef>
              <a:spcPct val="0"/>
            </a:spcBef>
            <a:spcAft>
              <a:spcPct val="35000"/>
            </a:spcAft>
          </a:pPr>
          <a:r>
            <a:rPr lang="en-US" sz="3600" kern="1200" dirty="0"/>
            <a:t>UNT has dispatchers</a:t>
          </a:r>
        </a:p>
      </dsp:txBody>
      <dsp:txXfrm>
        <a:off x="42151" y="1793175"/>
        <a:ext cx="4988174" cy="779158"/>
      </dsp:txXfrm>
    </dsp:sp>
    <dsp:sp modelId="{9E025A6F-EA06-4134-89D9-FACF32C90385}">
      <dsp:nvSpPr>
        <dsp:cNvPr id="0" name=""/>
        <dsp:cNvSpPr/>
      </dsp:nvSpPr>
      <dsp:spPr>
        <a:xfrm>
          <a:off x="0" y="2614484"/>
          <a:ext cx="5072476" cy="12668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1051" tIns="45720" rIns="256032" bIns="45720" numCol="1" spcCol="1270" anchor="t" anchorCtr="0">
          <a:noAutofit/>
        </a:bodyPr>
        <a:lstStyle/>
        <a:p>
          <a:pPr marL="285750" lvl="1" indent="-285750" algn="l" defTabSz="1244600">
            <a:lnSpc>
              <a:spcPct val="90000"/>
            </a:lnSpc>
            <a:spcBef>
              <a:spcPct val="0"/>
            </a:spcBef>
            <a:spcAft>
              <a:spcPct val="20000"/>
            </a:spcAft>
            <a:buChar char="••"/>
          </a:pPr>
          <a:r>
            <a:rPr lang="en-US" sz="2800" kern="1200" dirty="0"/>
            <a:t>Let 911 know you’re at UNT so they can send you directly to our team</a:t>
          </a:r>
        </a:p>
      </dsp:txBody>
      <dsp:txXfrm>
        <a:off x="0" y="2614484"/>
        <a:ext cx="5072476" cy="126684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B52362-5539-4412-BF9B-C73274BE9283}">
      <dsp:nvSpPr>
        <dsp:cNvPr id="0" name=""/>
        <dsp:cNvSpPr/>
      </dsp:nvSpPr>
      <dsp:spPr>
        <a:xfrm>
          <a:off x="546185" y="746"/>
          <a:ext cx="1878281" cy="939140"/>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9055" tIns="39370" rIns="59055" bIns="39370" numCol="1" spcCol="1270" anchor="ctr" anchorCtr="0">
          <a:noAutofit/>
        </a:bodyPr>
        <a:lstStyle/>
        <a:p>
          <a:pPr lvl="0" algn="ctr" defTabSz="1377950">
            <a:lnSpc>
              <a:spcPct val="90000"/>
            </a:lnSpc>
            <a:spcBef>
              <a:spcPct val="0"/>
            </a:spcBef>
            <a:spcAft>
              <a:spcPct val="35000"/>
            </a:spcAft>
          </a:pPr>
          <a:r>
            <a:rPr lang="en-US" sz="3100" kern="1200" dirty="0"/>
            <a:t>Locations</a:t>
          </a:r>
        </a:p>
      </dsp:txBody>
      <dsp:txXfrm>
        <a:off x="573691" y="28252"/>
        <a:ext cx="1823269" cy="884128"/>
      </dsp:txXfrm>
    </dsp:sp>
    <dsp:sp modelId="{8AA8D461-EA12-403C-B558-8227AC6E9A47}">
      <dsp:nvSpPr>
        <dsp:cNvPr id="0" name=""/>
        <dsp:cNvSpPr/>
      </dsp:nvSpPr>
      <dsp:spPr>
        <a:xfrm>
          <a:off x="734013" y="939887"/>
          <a:ext cx="280164" cy="704355"/>
        </a:xfrm>
        <a:custGeom>
          <a:avLst/>
          <a:gdLst/>
          <a:ahLst/>
          <a:cxnLst/>
          <a:rect l="0" t="0" r="0" b="0"/>
          <a:pathLst>
            <a:path>
              <a:moveTo>
                <a:pt x="0" y="0"/>
              </a:moveTo>
              <a:lnTo>
                <a:pt x="0" y="704355"/>
              </a:lnTo>
              <a:lnTo>
                <a:pt x="280164" y="704355"/>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BF79016-24CE-4400-9471-BB75EB268C9C}">
      <dsp:nvSpPr>
        <dsp:cNvPr id="0" name=""/>
        <dsp:cNvSpPr/>
      </dsp:nvSpPr>
      <dsp:spPr>
        <a:xfrm>
          <a:off x="1014178" y="1174672"/>
          <a:ext cx="1502625" cy="939140"/>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6195" tIns="24130" rIns="36195" bIns="24130" numCol="1" spcCol="1270" anchor="ctr" anchorCtr="0">
          <a:noAutofit/>
        </a:bodyPr>
        <a:lstStyle/>
        <a:p>
          <a:pPr lvl="0" algn="ctr" defTabSz="844550">
            <a:lnSpc>
              <a:spcPct val="90000"/>
            </a:lnSpc>
            <a:spcBef>
              <a:spcPct val="0"/>
            </a:spcBef>
            <a:spcAft>
              <a:spcPct val="35000"/>
            </a:spcAft>
          </a:pPr>
          <a:r>
            <a:rPr lang="en-US" sz="1900" kern="1200" dirty="0"/>
            <a:t>Location of incident </a:t>
          </a:r>
        </a:p>
      </dsp:txBody>
      <dsp:txXfrm>
        <a:off x="1041684" y="1202178"/>
        <a:ext cx="1447613" cy="884128"/>
      </dsp:txXfrm>
    </dsp:sp>
    <dsp:sp modelId="{29AF495E-1106-4704-B2AA-C1A1CE2E2CCA}">
      <dsp:nvSpPr>
        <dsp:cNvPr id="0" name=""/>
        <dsp:cNvSpPr/>
      </dsp:nvSpPr>
      <dsp:spPr>
        <a:xfrm>
          <a:off x="734013" y="939887"/>
          <a:ext cx="280164" cy="1878281"/>
        </a:xfrm>
        <a:custGeom>
          <a:avLst/>
          <a:gdLst/>
          <a:ahLst/>
          <a:cxnLst/>
          <a:rect l="0" t="0" r="0" b="0"/>
          <a:pathLst>
            <a:path>
              <a:moveTo>
                <a:pt x="0" y="0"/>
              </a:moveTo>
              <a:lnTo>
                <a:pt x="0" y="1878281"/>
              </a:lnTo>
              <a:lnTo>
                <a:pt x="280164" y="1878281"/>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F1DE42F-15A7-4366-834C-D144EF9409A3}">
      <dsp:nvSpPr>
        <dsp:cNvPr id="0" name=""/>
        <dsp:cNvSpPr/>
      </dsp:nvSpPr>
      <dsp:spPr>
        <a:xfrm>
          <a:off x="1014178" y="2348599"/>
          <a:ext cx="1502625" cy="939140"/>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305671"/>
              <a:satOff val="-2049"/>
              <a:lumOff val="-211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6195" tIns="24130" rIns="36195" bIns="24130" numCol="1" spcCol="1270" anchor="ctr" anchorCtr="0">
          <a:noAutofit/>
        </a:bodyPr>
        <a:lstStyle/>
        <a:p>
          <a:pPr lvl="0" algn="ctr" defTabSz="844550">
            <a:lnSpc>
              <a:spcPct val="90000"/>
            </a:lnSpc>
            <a:spcBef>
              <a:spcPct val="0"/>
            </a:spcBef>
            <a:spcAft>
              <a:spcPct val="35000"/>
            </a:spcAft>
          </a:pPr>
          <a:r>
            <a:rPr lang="en-US" sz="1900" kern="1200" dirty="0"/>
            <a:t>Your location</a:t>
          </a:r>
        </a:p>
      </dsp:txBody>
      <dsp:txXfrm>
        <a:off x="1041684" y="2376105"/>
        <a:ext cx="1447613" cy="884128"/>
      </dsp:txXfrm>
    </dsp:sp>
    <dsp:sp modelId="{0E41DCE6-39A2-44A4-8560-61CE8E003E5E}">
      <dsp:nvSpPr>
        <dsp:cNvPr id="0" name=""/>
        <dsp:cNvSpPr/>
      </dsp:nvSpPr>
      <dsp:spPr>
        <a:xfrm>
          <a:off x="734013" y="939887"/>
          <a:ext cx="280164" cy="3052208"/>
        </a:xfrm>
        <a:custGeom>
          <a:avLst/>
          <a:gdLst/>
          <a:ahLst/>
          <a:cxnLst/>
          <a:rect l="0" t="0" r="0" b="0"/>
          <a:pathLst>
            <a:path>
              <a:moveTo>
                <a:pt x="0" y="0"/>
              </a:moveTo>
              <a:lnTo>
                <a:pt x="0" y="3052208"/>
              </a:lnTo>
              <a:lnTo>
                <a:pt x="280164" y="3052208"/>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C2E6710-57EA-4AA3-9264-5C6D6AFA6147}">
      <dsp:nvSpPr>
        <dsp:cNvPr id="0" name=""/>
        <dsp:cNvSpPr/>
      </dsp:nvSpPr>
      <dsp:spPr>
        <a:xfrm>
          <a:off x="1014178" y="3522525"/>
          <a:ext cx="1502625" cy="939140"/>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611342"/>
              <a:satOff val="-4098"/>
              <a:lumOff val="-423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6195" tIns="24130" rIns="36195" bIns="24130" numCol="1" spcCol="1270" anchor="ctr" anchorCtr="0">
          <a:noAutofit/>
        </a:bodyPr>
        <a:lstStyle/>
        <a:p>
          <a:pPr lvl="0" algn="ctr" defTabSz="844550">
            <a:lnSpc>
              <a:spcPct val="90000"/>
            </a:lnSpc>
            <a:spcBef>
              <a:spcPct val="0"/>
            </a:spcBef>
            <a:spcAft>
              <a:spcPct val="35000"/>
            </a:spcAft>
          </a:pPr>
          <a:r>
            <a:rPr lang="en-US" sz="1900" kern="1200" dirty="0"/>
            <a:t>Shooter’s route or direction </a:t>
          </a:r>
        </a:p>
      </dsp:txBody>
      <dsp:txXfrm>
        <a:off x="1041684" y="3550031"/>
        <a:ext cx="1447613" cy="884128"/>
      </dsp:txXfrm>
    </dsp:sp>
    <dsp:sp modelId="{FB6282FF-ECFA-4CE4-B15F-EECCD09D6D96}">
      <dsp:nvSpPr>
        <dsp:cNvPr id="0" name=""/>
        <dsp:cNvSpPr/>
      </dsp:nvSpPr>
      <dsp:spPr>
        <a:xfrm>
          <a:off x="2986374" y="746"/>
          <a:ext cx="1878281" cy="939140"/>
        </a:xfrm>
        <a:prstGeom prst="roundRect">
          <a:avLst>
            <a:gd name="adj" fmla="val 10000"/>
          </a:avLst>
        </a:prstGeom>
        <a:solidFill>
          <a:schemeClr val="accent4">
            <a:hueOff val="-1528355"/>
            <a:satOff val="-10245"/>
            <a:lumOff val="-1058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9055" tIns="39370" rIns="59055" bIns="39370" numCol="1" spcCol="1270" anchor="ctr" anchorCtr="0">
          <a:noAutofit/>
        </a:bodyPr>
        <a:lstStyle/>
        <a:p>
          <a:pPr lvl="0" algn="ctr" defTabSz="1377950">
            <a:lnSpc>
              <a:spcPct val="90000"/>
            </a:lnSpc>
            <a:spcBef>
              <a:spcPct val="0"/>
            </a:spcBef>
            <a:spcAft>
              <a:spcPct val="35000"/>
            </a:spcAft>
          </a:pPr>
          <a:r>
            <a:rPr lang="en-US" sz="3100" kern="1200" dirty="0"/>
            <a:t>Shooter(s)</a:t>
          </a:r>
        </a:p>
      </dsp:txBody>
      <dsp:txXfrm>
        <a:off x="3013880" y="28252"/>
        <a:ext cx="1823269" cy="884128"/>
      </dsp:txXfrm>
    </dsp:sp>
    <dsp:sp modelId="{27C58439-49A7-4E56-BA62-2E48CFEBCC23}">
      <dsp:nvSpPr>
        <dsp:cNvPr id="0" name=""/>
        <dsp:cNvSpPr/>
      </dsp:nvSpPr>
      <dsp:spPr>
        <a:xfrm>
          <a:off x="3174202" y="939887"/>
          <a:ext cx="187828" cy="704355"/>
        </a:xfrm>
        <a:custGeom>
          <a:avLst/>
          <a:gdLst/>
          <a:ahLst/>
          <a:cxnLst/>
          <a:rect l="0" t="0" r="0" b="0"/>
          <a:pathLst>
            <a:path>
              <a:moveTo>
                <a:pt x="0" y="0"/>
              </a:moveTo>
              <a:lnTo>
                <a:pt x="0" y="704355"/>
              </a:lnTo>
              <a:lnTo>
                <a:pt x="187828" y="704355"/>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0C95E6D-1E02-4F15-9EB7-DDE875D0F24A}">
      <dsp:nvSpPr>
        <dsp:cNvPr id="0" name=""/>
        <dsp:cNvSpPr/>
      </dsp:nvSpPr>
      <dsp:spPr>
        <a:xfrm>
          <a:off x="3362030" y="1174672"/>
          <a:ext cx="1502625" cy="939140"/>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917013"/>
              <a:satOff val="-6147"/>
              <a:lumOff val="-635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6195" tIns="24130" rIns="36195" bIns="24130" numCol="1" spcCol="1270" anchor="ctr" anchorCtr="0">
          <a:noAutofit/>
        </a:bodyPr>
        <a:lstStyle/>
        <a:p>
          <a:pPr lvl="0" algn="ctr" defTabSz="844550">
            <a:lnSpc>
              <a:spcPct val="90000"/>
            </a:lnSpc>
            <a:spcBef>
              <a:spcPct val="0"/>
            </a:spcBef>
            <a:spcAft>
              <a:spcPct val="35000"/>
            </a:spcAft>
          </a:pPr>
          <a:r>
            <a:rPr lang="en-US" sz="1900" kern="1200" dirty="0"/>
            <a:t>Number of shooters</a:t>
          </a:r>
        </a:p>
      </dsp:txBody>
      <dsp:txXfrm>
        <a:off x="3389536" y="1202178"/>
        <a:ext cx="1447613" cy="884128"/>
      </dsp:txXfrm>
    </dsp:sp>
    <dsp:sp modelId="{9BA802F8-6237-456F-BFC3-026145AACB8B}">
      <dsp:nvSpPr>
        <dsp:cNvPr id="0" name=""/>
        <dsp:cNvSpPr/>
      </dsp:nvSpPr>
      <dsp:spPr>
        <a:xfrm>
          <a:off x="3174202" y="939887"/>
          <a:ext cx="187828" cy="1878281"/>
        </a:xfrm>
        <a:custGeom>
          <a:avLst/>
          <a:gdLst/>
          <a:ahLst/>
          <a:cxnLst/>
          <a:rect l="0" t="0" r="0" b="0"/>
          <a:pathLst>
            <a:path>
              <a:moveTo>
                <a:pt x="0" y="0"/>
              </a:moveTo>
              <a:lnTo>
                <a:pt x="0" y="1878281"/>
              </a:lnTo>
              <a:lnTo>
                <a:pt x="187828" y="1878281"/>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109C33B-650F-4B83-9342-6992DDD1FEE3}">
      <dsp:nvSpPr>
        <dsp:cNvPr id="0" name=""/>
        <dsp:cNvSpPr/>
      </dsp:nvSpPr>
      <dsp:spPr>
        <a:xfrm>
          <a:off x="3362030" y="2348599"/>
          <a:ext cx="1502625" cy="939140"/>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1222684"/>
              <a:satOff val="-8196"/>
              <a:lumOff val="-847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6195" tIns="24130" rIns="36195" bIns="24130" numCol="1" spcCol="1270" anchor="ctr" anchorCtr="0">
          <a:noAutofit/>
        </a:bodyPr>
        <a:lstStyle/>
        <a:p>
          <a:pPr lvl="0" algn="ctr" defTabSz="844550">
            <a:lnSpc>
              <a:spcPct val="90000"/>
            </a:lnSpc>
            <a:spcBef>
              <a:spcPct val="0"/>
            </a:spcBef>
            <a:spcAft>
              <a:spcPct val="35000"/>
            </a:spcAft>
          </a:pPr>
          <a:r>
            <a:rPr lang="en-US" sz="1900" kern="1200" dirty="0"/>
            <a:t>Description of shooter(s)</a:t>
          </a:r>
        </a:p>
      </dsp:txBody>
      <dsp:txXfrm>
        <a:off x="3389536" y="2376105"/>
        <a:ext cx="1447613" cy="884128"/>
      </dsp:txXfrm>
    </dsp:sp>
    <dsp:sp modelId="{D5FE232F-481A-40A5-8ECF-73F6EE3F7686}">
      <dsp:nvSpPr>
        <dsp:cNvPr id="0" name=""/>
        <dsp:cNvSpPr/>
      </dsp:nvSpPr>
      <dsp:spPr>
        <a:xfrm>
          <a:off x="3174202" y="939887"/>
          <a:ext cx="187828" cy="3052208"/>
        </a:xfrm>
        <a:custGeom>
          <a:avLst/>
          <a:gdLst/>
          <a:ahLst/>
          <a:cxnLst/>
          <a:rect l="0" t="0" r="0" b="0"/>
          <a:pathLst>
            <a:path>
              <a:moveTo>
                <a:pt x="0" y="0"/>
              </a:moveTo>
              <a:lnTo>
                <a:pt x="0" y="3052208"/>
              </a:lnTo>
              <a:lnTo>
                <a:pt x="187828" y="3052208"/>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3CCC7CE-7F56-4B50-8FD7-73F8F9186898}">
      <dsp:nvSpPr>
        <dsp:cNvPr id="0" name=""/>
        <dsp:cNvSpPr/>
      </dsp:nvSpPr>
      <dsp:spPr>
        <a:xfrm>
          <a:off x="3362030" y="3522525"/>
          <a:ext cx="1502625" cy="939140"/>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1528355"/>
              <a:satOff val="-10245"/>
              <a:lumOff val="-1058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6195" tIns="24130" rIns="36195" bIns="24130" numCol="1" spcCol="1270" anchor="ctr" anchorCtr="0">
          <a:noAutofit/>
        </a:bodyPr>
        <a:lstStyle/>
        <a:p>
          <a:pPr lvl="0" algn="ctr" defTabSz="844550">
            <a:lnSpc>
              <a:spcPct val="90000"/>
            </a:lnSpc>
            <a:spcBef>
              <a:spcPct val="0"/>
            </a:spcBef>
            <a:spcAft>
              <a:spcPct val="35000"/>
            </a:spcAft>
          </a:pPr>
          <a:r>
            <a:rPr lang="en-US" sz="1900" kern="1200" dirty="0"/>
            <a:t>Type of weapons used</a:t>
          </a:r>
        </a:p>
      </dsp:txBody>
      <dsp:txXfrm>
        <a:off x="3389536" y="3550031"/>
        <a:ext cx="1447613" cy="88412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B52362-5539-4412-BF9B-C73274BE9283}">
      <dsp:nvSpPr>
        <dsp:cNvPr id="0" name=""/>
        <dsp:cNvSpPr/>
      </dsp:nvSpPr>
      <dsp:spPr>
        <a:xfrm>
          <a:off x="546185" y="746"/>
          <a:ext cx="1878281" cy="939140"/>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9055" tIns="39370" rIns="59055" bIns="39370" numCol="1" spcCol="1270" anchor="ctr" anchorCtr="0">
          <a:noAutofit/>
        </a:bodyPr>
        <a:lstStyle/>
        <a:p>
          <a:pPr lvl="0" algn="ctr" defTabSz="1377950">
            <a:lnSpc>
              <a:spcPct val="90000"/>
            </a:lnSpc>
            <a:spcBef>
              <a:spcPct val="0"/>
            </a:spcBef>
            <a:spcAft>
              <a:spcPct val="35000"/>
            </a:spcAft>
          </a:pPr>
          <a:r>
            <a:rPr lang="en-US" sz="3100" kern="1200" dirty="0"/>
            <a:t>About you</a:t>
          </a:r>
        </a:p>
      </dsp:txBody>
      <dsp:txXfrm>
        <a:off x="573691" y="28252"/>
        <a:ext cx="1823269" cy="884128"/>
      </dsp:txXfrm>
    </dsp:sp>
    <dsp:sp modelId="{8AA8D461-EA12-403C-B558-8227AC6E9A47}">
      <dsp:nvSpPr>
        <dsp:cNvPr id="0" name=""/>
        <dsp:cNvSpPr/>
      </dsp:nvSpPr>
      <dsp:spPr>
        <a:xfrm>
          <a:off x="734013" y="939887"/>
          <a:ext cx="280164" cy="704355"/>
        </a:xfrm>
        <a:custGeom>
          <a:avLst/>
          <a:gdLst/>
          <a:ahLst/>
          <a:cxnLst/>
          <a:rect l="0" t="0" r="0" b="0"/>
          <a:pathLst>
            <a:path>
              <a:moveTo>
                <a:pt x="0" y="0"/>
              </a:moveTo>
              <a:lnTo>
                <a:pt x="0" y="704355"/>
              </a:lnTo>
              <a:lnTo>
                <a:pt x="280164" y="704355"/>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BF79016-24CE-4400-9471-BB75EB268C9C}">
      <dsp:nvSpPr>
        <dsp:cNvPr id="0" name=""/>
        <dsp:cNvSpPr/>
      </dsp:nvSpPr>
      <dsp:spPr>
        <a:xfrm>
          <a:off x="1014178" y="1174672"/>
          <a:ext cx="1502625" cy="939140"/>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6195" tIns="24130" rIns="36195" bIns="24130" numCol="1" spcCol="1270" anchor="ctr" anchorCtr="0">
          <a:noAutofit/>
        </a:bodyPr>
        <a:lstStyle/>
        <a:p>
          <a:pPr lvl="0" algn="ctr" defTabSz="844550">
            <a:lnSpc>
              <a:spcPct val="90000"/>
            </a:lnSpc>
            <a:spcBef>
              <a:spcPct val="0"/>
            </a:spcBef>
            <a:spcAft>
              <a:spcPct val="35000"/>
            </a:spcAft>
          </a:pPr>
          <a:r>
            <a:rPr lang="en-US" sz="1900" kern="1200" dirty="0"/>
            <a:t>Name</a:t>
          </a:r>
        </a:p>
      </dsp:txBody>
      <dsp:txXfrm>
        <a:off x="1041684" y="1202178"/>
        <a:ext cx="1447613" cy="884128"/>
      </dsp:txXfrm>
    </dsp:sp>
    <dsp:sp modelId="{29AF495E-1106-4704-B2AA-C1A1CE2E2CCA}">
      <dsp:nvSpPr>
        <dsp:cNvPr id="0" name=""/>
        <dsp:cNvSpPr/>
      </dsp:nvSpPr>
      <dsp:spPr>
        <a:xfrm>
          <a:off x="734013" y="939887"/>
          <a:ext cx="280164" cy="1878281"/>
        </a:xfrm>
        <a:custGeom>
          <a:avLst/>
          <a:gdLst/>
          <a:ahLst/>
          <a:cxnLst/>
          <a:rect l="0" t="0" r="0" b="0"/>
          <a:pathLst>
            <a:path>
              <a:moveTo>
                <a:pt x="0" y="0"/>
              </a:moveTo>
              <a:lnTo>
                <a:pt x="0" y="1878281"/>
              </a:lnTo>
              <a:lnTo>
                <a:pt x="280164" y="1878281"/>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F1DE42F-15A7-4366-834C-D144EF9409A3}">
      <dsp:nvSpPr>
        <dsp:cNvPr id="0" name=""/>
        <dsp:cNvSpPr/>
      </dsp:nvSpPr>
      <dsp:spPr>
        <a:xfrm>
          <a:off x="1014178" y="2348599"/>
          <a:ext cx="1502625" cy="939140"/>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305671"/>
              <a:satOff val="-2049"/>
              <a:lumOff val="-211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6195" tIns="24130" rIns="36195" bIns="24130" numCol="1" spcCol="1270" anchor="ctr" anchorCtr="0">
          <a:noAutofit/>
        </a:bodyPr>
        <a:lstStyle/>
        <a:p>
          <a:pPr lvl="0" algn="ctr" defTabSz="844550">
            <a:lnSpc>
              <a:spcPct val="90000"/>
            </a:lnSpc>
            <a:spcBef>
              <a:spcPct val="0"/>
            </a:spcBef>
            <a:spcAft>
              <a:spcPct val="35000"/>
            </a:spcAft>
          </a:pPr>
          <a:r>
            <a:rPr lang="en-US" sz="1900" kern="1200" dirty="0"/>
            <a:t>Phone number</a:t>
          </a:r>
        </a:p>
      </dsp:txBody>
      <dsp:txXfrm>
        <a:off x="1041684" y="2376105"/>
        <a:ext cx="1447613" cy="884128"/>
      </dsp:txXfrm>
    </dsp:sp>
    <dsp:sp modelId="{0E41DCE6-39A2-44A4-8560-61CE8E003E5E}">
      <dsp:nvSpPr>
        <dsp:cNvPr id="0" name=""/>
        <dsp:cNvSpPr/>
      </dsp:nvSpPr>
      <dsp:spPr>
        <a:xfrm>
          <a:off x="734013" y="939887"/>
          <a:ext cx="280164" cy="3052208"/>
        </a:xfrm>
        <a:custGeom>
          <a:avLst/>
          <a:gdLst/>
          <a:ahLst/>
          <a:cxnLst/>
          <a:rect l="0" t="0" r="0" b="0"/>
          <a:pathLst>
            <a:path>
              <a:moveTo>
                <a:pt x="0" y="0"/>
              </a:moveTo>
              <a:lnTo>
                <a:pt x="0" y="3052208"/>
              </a:lnTo>
              <a:lnTo>
                <a:pt x="280164" y="3052208"/>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C2E6710-57EA-4AA3-9264-5C6D6AFA6147}">
      <dsp:nvSpPr>
        <dsp:cNvPr id="0" name=""/>
        <dsp:cNvSpPr/>
      </dsp:nvSpPr>
      <dsp:spPr>
        <a:xfrm>
          <a:off x="1014178" y="3522525"/>
          <a:ext cx="1502625" cy="939140"/>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611342"/>
              <a:satOff val="-4098"/>
              <a:lumOff val="-423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6195" tIns="24130" rIns="36195" bIns="24130" numCol="1" spcCol="1270" anchor="ctr" anchorCtr="0">
          <a:noAutofit/>
        </a:bodyPr>
        <a:lstStyle/>
        <a:p>
          <a:pPr lvl="0" algn="ctr" defTabSz="844550">
            <a:lnSpc>
              <a:spcPct val="90000"/>
            </a:lnSpc>
            <a:spcBef>
              <a:spcPct val="0"/>
            </a:spcBef>
            <a:spcAft>
              <a:spcPct val="35000"/>
            </a:spcAft>
          </a:pPr>
          <a:r>
            <a:rPr lang="en-US" sz="1900" kern="1200" dirty="0"/>
            <a:t>Your role at UNT</a:t>
          </a:r>
        </a:p>
      </dsp:txBody>
      <dsp:txXfrm>
        <a:off x="1041684" y="3550031"/>
        <a:ext cx="1447613" cy="884128"/>
      </dsp:txXfrm>
    </dsp:sp>
    <dsp:sp modelId="{FB6282FF-ECFA-4CE4-B15F-EECCD09D6D96}">
      <dsp:nvSpPr>
        <dsp:cNvPr id="0" name=""/>
        <dsp:cNvSpPr/>
      </dsp:nvSpPr>
      <dsp:spPr>
        <a:xfrm>
          <a:off x="2986374" y="746"/>
          <a:ext cx="1878281" cy="939140"/>
        </a:xfrm>
        <a:prstGeom prst="roundRect">
          <a:avLst>
            <a:gd name="adj" fmla="val 10000"/>
          </a:avLst>
        </a:prstGeom>
        <a:solidFill>
          <a:schemeClr val="accent4">
            <a:hueOff val="-1528355"/>
            <a:satOff val="-10245"/>
            <a:lumOff val="-1058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9055" tIns="39370" rIns="59055" bIns="39370" numCol="1" spcCol="1270" anchor="ctr" anchorCtr="0">
          <a:noAutofit/>
        </a:bodyPr>
        <a:lstStyle/>
        <a:p>
          <a:pPr lvl="0" algn="ctr" defTabSz="1377950">
            <a:lnSpc>
              <a:spcPct val="90000"/>
            </a:lnSpc>
            <a:spcBef>
              <a:spcPct val="0"/>
            </a:spcBef>
            <a:spcAft>
              <a:spcPct val="35000"/>
            </a:spcAft>
          </a:pPr>
          <a:r>
            <a:rPr lang="en-US" sz="3100" kern="1200" dirty="0"/>
            <a:t>Victims</a:t>
          </a:r>
        </a:p>
      </dsp:txBody>
      <dsp:txXfrm>
        <a:off x="3013880" y="28252"/>
        <a:ext cx="1823269" cy="884128"/>
      </dsp:txXfrm>
    </dsp:sp>
    <dsp:sp modelId="{27C58439-49A7-4E56-BA62-2E48CFEBCC23}">
      <dsp:nvSpPr>
        <dsp:cNvPr id="0" name=""/>
        <dsp:cNvSpPr/>
      </dsp:nvSpPr>
      <dsp:spPr>
        <a:xfrm>
          <a:off x="3174202" y="939887"/>
          <a:ext cx="187828" cy="704355"/>
        </a:xfrm>
        <a:custGeom>
          <a:avLst/>
          <a:gdLst/>
          <a:ahLst/>
          <a:cxnLst/>
          <a:rect l="0" t="0" r="0" b="0"/>
          <a:pathLst>
            <a:path>
              <a:moveTo>
                <a:pt x="0" y="0"/>
              </a:moveTo>
              <a:lnTo>
                <a:pt x="0" y="704355"/>
              </a:lnTo>
              <a:lnTo>
                <a:pt x="187828" y="704355"/>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0C95E6D-1E02-4F15-9EB7-DDE875D0F24A}">
      <dsp:nvSpPr>
        <dsp:cNvPr id="0" name=""/>
        <dsp:cNvSpPr/>
      </dsp:nvSpPr>
      <dsp:spPr>
        <a:xfrm>
          <a:off x="3362030" y="1174672"/>
          <a:ext cx="1502625" cy="939140"/>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917013"/>
              <a:satOff val="-6147"/>
              <a:lumOff val="-635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6195" tIns="24130" rIns="36195" bIns="24130" numCol="1" spcCol="1270" anchor="ctr" anchorCtr="0">
          <a:noAutofit/>
        </a:bodyPr>
        <a:lstStyle/>
        <a:p>
          <a:pPr lvl="0" algn="ctr" defTabSz="844550">
            <a:lnSpc>
              <a:spcPct val="90000"/>
            </a:lnSpc>
            <a:spcBef>
              <a:spcPct val="0"/>
            </a:spcBef>
            <a:spcAft>
              <a:spcPct val="35000"/>
            </a:spcAft>
          </a:pPr>
          <a:r>
            <a:rPr lang="en-US" sz="1900" kern="1200" dirty="0"/>
            <a:t>Number of victims</a:t>
          </a:r>
        </a:p>
      </dsp:txBody>
      <dsp:txXfrm>
        <a:off x="3389536" y="1202178"/>
        <a:ext cx="1447613" cy="884128"/>
      </dsp:txXfrm>
    </dsp:sp>
    <dsp:sp modelId="{9BA802F8-6237-456F-BFC3-026145AACB8B}">
      <dsp:nvSpPr>
        <dsp:cNvPr id="0" name=""/>
        <dsp:cNvSpPr/>
      </dsp:nvSpPr>
      <dsp:spPr>
        <a:xfrm>
          <a:off x="3174202" y="939887"/>
          <a:ext cx="187828" cy="1878281"/>
        </a:xfrm>
        <a:custGeom>
          <a:avLst/>
          <a:gdLst/>
          <a:ahLst/>
          <a:cxnLst/>
          <a:rect l="0" t="0" r="0" b="0"/>
          <a:pathLst>
            <a:path>
              <a:moveTo>
                <a:pt x="0" y="0"/>
              </a:moveTo>
              <a:lnTo>
                <a:pt x="0" y="1878281"/>
              </a:lnTo>
              <a:lnTo>
                <a:pt x="187828" y="1878281"/>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109C33B-650F-4B83-9342-6992DDD1FEE3}">
      <dsp:nvSpPr>
        <dsp:cNvPr id="0" name=""/>
        <dsp:cNvSpPr/>
      </dsp:nvSpPr>
      <dsp:spPr>
        <a:xfrm>
          <a:off x="3362030" y="2348599"/>
          <a:ext cx="1502625" cy="939140"/>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1222684"/>
              <a:satOff val="-8196"/>
              <a:lumOff val="-847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6195" tIns="24130" rIns="36195" bIns="24130" numCol="1" spcCol="1270" anchor="ctr" anchorCtr="0">
          <a:noAutofit/>
        </a:bodyPr>
        <a:lstStyle/>
        <a:p>
          <a:pPr lvl="0" algn="ctr" defTabSz="844550">
            <a:lnSpc>
              <a:spcPct val="90000"/>
            </a:lnSpc>
            <a:spcBef>
              <a:spcPct val="0"/>
            </a:spcBef>
            <a:spcAft>
              <a:spcPct val="35000"/>
            </a:spcAft>
          </a:pPr>
          <a:r>
            <a:rPr lang="en-US" sz="1900" kern="1200" dirty="0"/>
            <a:t>Injuries (to you and others)</a:t>
          </a:r>
        </a:p>
      </dsp:txBody>
      <dsp:txXfrm>
        <a:off x="3389536" y="2376105"/>
        <a:ext cx="1447613" cy="884128"/>
      </dsp:txXfrm>
    </dsp:sp>
    <dsp:sp modelId="{D5FE232F-481A-40A5-8ECF-73F6EE3F7686}">
      <dsp:nvSpPr>
        <dsp:cNvPr id="0" name=""/>
        <dsp:cNvSpPr/>
      </dsp:nvSpPr>
      <dsp:spPr>
        <a:xfrm>
          <a:off x="3174202" y="939887"/>
          <a:ext cx="187828" cy="3052208"/>
        </a:xfrm>
        <a:custGeom>
          <a:avLst/>
          <a:gdLst/>
          <a:ahLst/>
          <a:cxnLst/>
          <a:rect l="0" t="0" r="0" b="0"/>
          <a:pathLst>
            <a:path>
              <a:moveTo>
                <a:pt x="0" y="0"/>
              </a:moveTo>
              <a:lnTo>
                <a:pt x="0" y="3052208"/>
              </a:lnTo>
              <a:lnTo>
                <a:pt x="187828" y="3052208"/>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3CCC7CE-7F56-4B50-8FD7-73F8F9186898}">
      <dsp:nvSpPr>
        <dsp:cNvPr id="0" name=""/>
        <dsp:cNvSpPr/>
      </dsp:nvSpPr>
      <dsp:spPr>
        <a:xfrm>
          <a:off x="3362030" y="3522525"/>
          <a:ext cx="1502625" cy="939140"/>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1528355"/>
              <a:satOff val="-10245"/>
              <a:lumOff val="-1058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6195" tIns="24130" rIns="36195" bIns="24130" numCol="1" spcCol="1270" anchor="ctr" anchorCtr="0">
          <a:noAutofit/>
        </a:bodyPr>
        <a:lstStyle/>
        <a:p>
          <a:pPr lvl="0" algn="ctr" defTabSz="844550">
            <a:lnSpc>
              <a:spcPct val="90000"/>
            </a:lnSpc>
            <a:spcBef>
              <a:spcPct val="0"/>
            </a:spcBef>
            <a:spcAft>
              <a:spcPct val="35000"/>
            </a:spcAft>
          </a:pPr>
          <a:r>
            <a:rPr lang="en-US" sz="1900" kern="1200" dirty="0"/>
            <a:t>Deaths</a:t>
          </a:r>
        </a:p>
      </dsp:txBody>
      <dsp:txXfrm>
        <a:off x="3389536" y="3550031"/>
        <a:ext cx="1447613" cy="88412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425BD5-B0A5-4430-9928-043D95FB2458}">
      <dsp:nvSpPr>
        <dsp:cNvPr id="0" name=""/>
        <dsp:cNvSpPr/>
      </dsp:nvSpPr>
      <dsp:spPr>
        <a:xfrm>
          <a:off x="0" y="4996"/>
          <a:ext cx="4808989" cy="791505"/>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lvl="0" algn="l" defTabSz="1466850">
            <a:lnSpc>
              <a:spcPct val="90000"/>
            </a:lnSpc>
            <a:spcBef>
              <a:spcPct val="0"/>
            </a:spcBef>
            <a:spcAft>
              <a:spcPct val="35000"/>
            </a:spcAft>
          </a:pPr>
          <a:r>
            <a:rPr lang="en-US" sz="3300" kern="1200" dirty="0"/>
            <a:t>They may seem rude</a:t>
          </a:r>
        </a:p>
      </dsp:txBody>
      <dsp:txXfrm>
        <a:off x="38638" y="43634"/>
        <a:ext cx="4731713" cy="714229"/>
      </dsp:txXfrm>
    </dsp:sp>
    <dsp:sp modelId="{5C91BBAB-9B83-4F7A-8EE5-E928BDBF3C0B}">
      <dsp:nvSpPr>
        <dsp:cNvPr id="0" name=""/>
        <dsp:cNvSpPr/>
      </dsp:nvSpPr>
      <dsp:spPr>
        <a:xfrm>
          <a:off x="0" y="855167"/>
          <a:ext cx="4808989" cy="8197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685" tIns="41910" rIns="234696" bIns="41910" numCol="1" spcCol="1270" anchor="t" anchorCtr="0">
          <a:noAutofit/>
        </a:bodyPr>
        <a:lstStyle/>
        <a:p>
          <a:pPr marL="228600" lvl="1" indent="-228600" algn="l" defTabSz="1155700">
            <a:lnSpc>
              <a:spcPct val="90000"/>
            </a:lnSpc>
            <a:spcBef>
              <a:spcPct val="0"/>
            </a:spcBef>
            <a:spcAft>
              <a:spcPct val="20000"/>
            </a:spcAft>
            <a:buChar char="••"/>
          </a:pPr>
          <a:r>
            <a:rPr lang="en-US" sz="2600" kern="1200" dirty="0"/>
            <a:t>Police may bark orders so that they can get the area cleared</a:t>
          </a:r>
        </a:p>
      </dsp:txBody>
      <dsp:txXfrm>
        <a:off x="0" y="855167"/>
        <a:ext cx="4808989" cy="819720"/>
      </dsp:txXfrm>
    </dsp:sp>
    <dsp:sp modelId="{23153253-FAAB-443F-8BB4-D89EAEAD62C8}">
      <dsp:nvSpPr>
        <dsp:cNvPr id="0" name=""/>
        <dsp:cNvSpPr/>
      </dsp:nvSpPr>
      <dsp:spPr>
        <a:xfrm>
          <a:off x="0" y="1758787"/>
          <a:ext cx="4808989" cy="791505"/>
        </a:xfrm>
        <a:prstGeom prst="roundRect">
          <a:avLst/>
        </a:prstGeom>
        <a:solidFill>
          <a:schemeClr val="accent4">
            <a:hueOff val="-1528355"/>
            <a:satOff val="-10245"/>
            <a:lumOff val="-1058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lvl="0" algn="l" defTabSz="1466850">
            <a:lnSpc>
              <a:spcPct val="90000"/>
            </a:lnSpc>
            <a:spcBef>
              <a:spcPct val="0"/>
            </a:spcBef>
            <a:spcAft>
              <a:spcPct val="35000"/>
            </a:spcAft>
          </a:pPr>
          <a:r>
            <a:rPr lang="en-US" sz="3300" kern="1200" dirty="0"/>
            <a:t>Your hands are important</a:t>
          </a:r>
        </a:p>
      </dsp:txBody>
      <dsp:txXfrm>
        <a:off x="38638" y="1797425"/>
        <a:ext cx="4731713" cy="714229"/>
      </dsp:txXfrm>
    </dsp:sp>
    <dsp:sp modelId="{9E025A6F-EA06-4134-89D9-FACF32C90385}">
      <dsp:nvSpPr>
        <dsp:cNvPr id="0" name=""/>
        <dsp:cNvSpPr/>
      </dsp:nvSpPr>
      <dsp:spPr>
        <a:xfrm>
          <a:off x="0" y="2550292"/>
          <a:ext cx="4808989" cy="11954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685" tIns="41910" rIns="234696" bIns="41910" numCol="1" spcCol="1270" anchor="t" anchorCtr="0">
          <a:noAutofit/>
        </a:bodyPr>
        <a:lstStyle/>
        <a:p>
          <a:pPr marL="228600" lvl="1" indent="-228600" algn="l" defTabSz="1155700">
            <a:lnSpc>
              <a:spcPct val="90000"/>
            </a:lnSpc>
            <a:spcBef>
              <a:spcPct val="0"/>
            </a:spcBef>
            <a:spcAft>
              <a:spcPct val="20000"/>
            </a:spcAft>
            <a:buChar char="••"/>
          </a:pPr>
          <a:r>
            <a:rPr lang="en-US" sz="2600" kern="1200" dirty="0"/>
            <a:t>Police want to see empty hands, clearly visible with fingers spread</a:t>
          </a:r>
        </a:p>
      </dsp:txBody>
      <dsp:txXfrm>
        <a:off x="0" y="2550292"/>
        <a:ext cx="4808989" cy="119542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425BD5-B0A5-4430-9928-043D95FB2458}">
      <dsp:nvSpPr>
        <dsp:cNvPr id="0" name=""/>
        <dsp:cNvSpPr/>
      </dsp:nvSpPr>
      <dsp:spPr>
        <a:xfrm>
          <a:off x="0" y="0"/>
          <a:ext cx="5072476" cy="76752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l" defTabSz="1422400">
            <a:lnSpc>
              <a:spcPct val="90000"/>
            </a:lnSpc>
            <a:spcBef>
              <a:spcPct val="0"/>
            </a:spcBef>
            <a:spcAft>
              <a:spcPct val="35000"/>
            </a:spcAft>
          </a:pPr>
          <a:r>
            <a:rPr lang="en-US" sz="3200" kern="1200" dirty="0"/>
            <a:t>Your calm is appreciated</a:t>
          </a:r>
        </a:p>
      </dsp:txBody>
      <dsp:txXfrm>
        <a:off x="37467" y="37467"/>
        <a:ext cx="4997542" cy="692586"/>
      </dsp:txXfrm>
    </dsp:sp>
    <dsp:sp modelId="{5C91BBAB-9B83-4F7A-8EE5-E928BDBF3C0B}">
      <dsp:nvSpPr>
        <dsp:cNvPr id="0" name=""/>
        <dsp:cNvSpPr/>
      </dsp:nvSpPr>
      <dsp:spPr>
        <a:xfrm>
          <a:off x="0" y="787439"/>
          <a:ext cx="5072476" cy="1159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1051" tIns="40640" rIns="227584" bIns="40640" numCol="1" spcCol="1270" anchor="t" anchorCtr="0">
          <a:noAutofit/>
        </a:bodyPr>
        <a:lstStyle/>
        <a:p>
          <a:pPr marL="228600" lvl="1" indent="-228600" algn="l" defTabSz="1111250">
            <a:lnSpc>
              <a:spcPct val="90000"/>
            </a:lnSpc>
            <a:spcBef>
              <a:spcPct val="0"/>
            </a:spcBef>
            <a:spcAft>
              <a:spcPct val="20000"/>
            </a:spcAft>
            <a:buChar char="••"/>
          </a:pPr>
          <a:r>
            <a:rPr lang="en-US" sz="2500" kern="1200" dirty="0"/>
            <a:t>Sudden movements may seem threatening; when you calmly follow directions it helps police</a:t>
          </a:r>
        </a:p>
      </dsp:txBody>
      <dsp:txXfrm>
        <a:off x="0" y="787439"/>
        <a:ext cx="5072476" cy="1159200"/>
      </dsp:txXfrm>
    </dsp:sp>
    <dsp:sp modelId="{23153253-FAAB-443F-8BB4-D89EAEAD62C8}">
      <dsp:nvSpPr>
        <dsp:cNvPr id="0" name=""/>
        <dsp:cNvSpPr/>
      </dsp:nvSpPr>
      <dsp:spPr>
        <a:xfrm>
          <a:off x="0" y="1946639"/>
          <a:ext cx="5072476" cy="767520"/>
        </a:xfrm>
        <a:prstGeom prst="roundRect">
          <a:avLst/>
        </a:prstGeom>
        <a:solidFill>
          <a:schemeClr val="accent5">
            <a:hueOff val="2356783"/>
            <a:satOff val="-11270"/>
            <a:lumOff val="12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l" defTabSz="1422400">
            <a:lnSpc>
              <a:spcPct val="90000"/>
            </a:lnSpc>
            <a:spcBef>
              <a:spcPct val="0"/>
            </a:spcBef>
            <a:spcAft>
              <a:spcPct val="35000"/>
            </a:spcAft>
          </a:pPr>
          <a:r>
            <a:rPr lang="en-US" sz="3200" kern="1200" dirty="0"/>
            <a:t>The threat comes first</a:t>
          </a:r>
        </a:p>
      </dsp:txBody>
      <dsp:txXfrm>
        <a:off x="37467" y="1984106"/>
        <a:ext cx="4997542" cy="692586"/>
      </dsp:txXfrm>
    </dsp:sp>
    <dsp:sp modelId="{9E025A6F-EA06-4134-89D9-FACF32C90385}">
      <dsp:nvSpPr>
        <dsp:cNvPr id="0" name=""/>
        <dsp:cNvSpPr/>
      </dsp:nvSpPr>
      <dsp:spPr>
        <a:xfrm>
          <a:off x="0" y="2714159"/>
          <a:ext cx="5072476" cy="1159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1051" tIns="40640" rIns="227584" bIns="40640" numCol="1" spcCol="1270" anchor="t" anchorCtr="0">
          <a:noAutofit/>
        </a:bodyPr>
        <a:lstStyle/>
        <a:p>
          <a:pPr marL="228600" lvl="1" indent="-228600" algn="l" defTabSz="1111250">
            <a:lnSpc>
              <a:spcPct val="90000"/>
            </a:lnSpc>
            <a:spcBef>
              <a:spcPct val="0"/>
            </a:spcBef>
            <a:spcAft>
              <a:spcPct val="20000"/>
            </a:spcAft>
            <a:buChar char="••"/>
          </a:pPr>
          <a:r>
            <a:rPr lang="en-US" sz="2500" kern="1200" dirty="0"/>
            <a:t>Police need to focus on stopping the shooter so please don’t stop them to ask for help</a:t>
          </a:r>
        </a:p>
      </dsp:txBody>
      <dsp:txXfrm>
        <a:off x="0" y="2714159"/>
        <a:ext cx="5072476" cy="115920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425BD5-B0A5-4430-9928-043D95FB2458}">
      <dsp:nvSpPr>
        <dsp:cNvPr id="0" name=""/>
        <dsp:cNvSpPr/>
      </dsp:nvSpPr>
      <dsp:spPr>
        <a:xfrm>
          <a:off x="0" y="0"/>
          <a:ext cx="10463168" cy="105534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lvl="0" algn="l" defTabSz="1955800">
            <a:lnSpc>
              <a:spcPct val="90000"/>
            </a:lnSpc>
            <a:spcBef>
              <a:spcPct val="0"/>
            </a:spcBef>
            <a:spcAft>
              <a:spcPct val="35000"/>
            </a:spcAft>
          </a:pPr>
          <a:r>
            <a:rPr lang="en-US" sz="4400" kern="1200" dirty="0"/>
            <a:t>#1 Priority: Stop threat</a:t>
          </a:r>
        </a:p>
      </dsp:txBody>
      <dsp:txXfrm>
        <a:off x="51517" y="51517"/>
        <a:ext cx="10360134" cy="952306"/>
      </dsp:txXfrm>
    </dsp:sp>
    <dsp:sp modelId="{5C91BBAB-9B83-4F7A-8EE5-E928BDBF3C0B}">
      <dsp:nvSpPr>
        <dsp:cNvPr id="0" name=""/>
        <dsp:cNvSpPr/>
      </dsp:nvSpPr>
      <dsp:spPr>
        <a:xfrm>
          <a:off x="0" y="1066324"/>
          <a:ext cx="10463168" cy="15483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2206" tIns="55880" rIns="312928" bIns="55880" numCol="1" spcCol="1270" anchor="t" anchorCtr="0">
          <a:noAutofit/>
        </a:bodyPr>
        <a:lstStyle/>
        <a:p>
          <a:pPr marL="285750" lvl="1" indent="-285750" algn="l" defTabSz="1511300">
            <a:lnSpc>
              <a:spcPct val="90000"/>
            </a:lnSpc>
            <a:spcBef>
              <a:spcPct val="0"/>
            </a:spcBef>
            <a:spcAft>
              <a:spcPct val="20000"/>
            </a:spcAft>
            <a:buChar char="••"/>
          </a:pPr>
          <a:r>
            <a:rPr lang="en-US" sz="3400" kern="1200" dirty="0"/>
            <a:t>Even if the shooter is dead, police may need time to be sure the shooter doesn’t have a partner and that the scene is clear/safe</a:t>
          </a:r>
        </a:p>
      </dsp:txBody>
      <dsp:txXfrm>
        <a:off x="0" y="1066324"/>
        <a:ext cx="10463168" cy="154836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425BD5-B0A5-4430-9928-043D95FB2458}">
      <dsp:nvSpPr>
        <dsp:cNvPr id="0" name=""/>
        <dsp:cNvSpPr/>
      </dsp:nvSpPr>
      <dsp:spPr>
        <a:xfrm>
          <a:off x="0" y="0"/>
          <a:ext cx="5824755" cy="959925"/>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l" defTabSz="1600200">
            <a:lnSpc>
              <a:spcPct val="90000"/>
            </a:lnSpc>
            <a:spcBef>
              <a:spcPct val="0"/>
            </a:spcBef>
            <a:spcAft>
              <a:spcPct val="35000"/>
            </a:spcAft>
          </a:pPr>
          <a:r>
            <a:rPr lang="en-US" sz="3600" kern="1200" dirty="0"/>
            <a:t>Other responders are nearby</a:t>
          </a:r>
        </a:p>
      </dsp:txBody>
      <dsp:txXfrm>
        <a:off x="46860" y="46860"/>
        <a:ext cx="5731035" cy="866205"/>
      </dsp:txXfrm>
    </dsp:sp>
    <dsp:sp modelId="{5C91BBAB-9B83-4F7A-8EE5-E928BDBF3C0B}">
      <dsp:nvSpPr>
        <dsp:cNvPr id="0" name=""/>
        <dsp:cNvSpPr/>
      </dsp:nvSpPr>
      <dsp:spPr>
        <a:xfrm>
          <a:off x="0" y="1037217"/>
          <a:ext cx="5824755" cy="12668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4936" tIns="45720" rIns="256032" bIns="45720" numCol="1" spcCol="1270" anchor="t" anchorCtr="0">
          <a:noAutofit/>
        </a:bodyPr>
        <a:lstStyle/>
        <a:p>
          <a:pPr marL="285750" lvl="1" indent="-285750" algn="l" defTabSz="1244600">
            <a:lnSpc>
              <a:spcPct val="90000"/>
            </a:lnSpc>
            <a:spcBef>
              <a:spcPct val="0"/>
            </a:spcBef>
            <a:spcAft>
              <a:spcPct val="20000"/>
            </a:spcAft>
            <a:buChar char="••"/>
          </a:pPr>
          <a:r>
            <a:rPr lang="en-US" sz="2800" kern="1200" dirty="0"/>
            <a:t>Firefighters and EMTs may wait to treat wounded until police have cleared the scene</a:t>
          </a:r>
        </a:p>
      </dsp:txBody>
      <dsp:txXfrm>
        <a:off x="0" y="1037217"/>
        <a:ext cx="5824755" cy="1266840"/>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49BAB-054A-4E65-89A5-830E0762E6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94C0FBB-FDD5-4F05-8FA5-B097B6918A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7359AB3-C46A-430E-ADFF-5A21E6305F29}"/>
              </a:ext>
            </a:extLst>
          </p:cNvPr>
          <p:cNvSpPr>
            <a:spLocks noGrp="1"/>
          </p:cNvSpPr>
          <p:nvPr>
            <p:ph type="dt" sz="half" idx="10"/>
          </p:nvPr>
        </p:nvSpPr>
        <p:spPr/>
        <p:txBody>
          <a:bodyPr/>
          <a:lstStyle/>
          <a:p>
            <a:fld id="{9FC274D1-CB19-4EE4-90FB-A0F265F23908}" type="datetimeFigureOut">
              <a:rPr lang="en-US" smtClean="0"/>
              <a:t>8/25/2022</a:t>
            </a:fld>
            <a:endParaRPr lang="en-US"/>
          </a:p>
        </p:txBody>
      </p:sp>
      <p:sp>
        <p:nvSpPr>
          <p:cNvPr id="5" name="Footer Placeholder 4">
            <a:extLst>
              <a:ext uri="{FF2B5EF4-FFF2-40B4-BE49-F238E27FC236}">
                <a16:creationId xmlns:a16="http://schemas.microsoft.com/office/drawing/2014/main" id="{CC113ED8-0064-42A0-8FBD-1902EA0392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1EA846-9CF8-4DB7-A61C-5C5FEC20A318}"/>
              </a:ext>
            </a:extLst>
          </p:cNvPr>
          <p:cNvSpPr>
            <a:spLocks noGrp="1"/>
          </p:cNvSpPr>
          <p:nvPr>
            <p:ph type="sldNum" sz="quarter" idx="12"/>
          </p:nvPr>
        </p:nvSpPr>
        <p:spPr/>
        <p:txBody>
          <a:bodyPr/>
          <a:lstStyle/>
          <a:p>
            <a:fld id="{BB3F1377-D574-4E5E-AF8A-F128B3BC7DD9}" type="slidenum">
              <a:rPr lang="en-US" smtClean="0"/>
              <a:t>‹#›</a:t>
            </a:fld>
            <a:endParaRPr lang="en-US"/>
          </a:p>
        </p:txBody>
      </p:sp>
    </p:spTree>
    <p:extLst>
      <p:ext uri="{BB962C8B-B14F-4D97-AF65-F5344CB8AC3E}">
        <p14:creationId xmlns:p14="http://schemas.microsoft.com/office/powerpoint/2010/main" val="38025734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D7FC4-287C-41F5-B0C3-57ABC8AC768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0C2A5C0-02A7-4791-B759-0CCD58E5917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E0F9A2-3681-4768-B663-55CC11988B84}"/>
              </a:ext>
            </a:extLst>
          </p:cNvPr>
          <p:cNvSpPr>
            <a:spLocks noGrp="1"/>
          </p:cNvSpPr>
          <p:nvPr>
            <p:ph type="dt" sz="half" idx="10"/>
          </p:nvPr>
        </p:nvSpPr>
        <p:spPr/>
        <p:txBody>
          <a:bodyPr/>
          <a:lstStyle/>
          <a:p>
            <a:fld id="{9FC274D1-CB19-4EE4-90FB-A0F265F23908}" type="datetimeFigureOut">
              <a:rPr lang="en-US" smtClean="0"/>
              <a:t>8/25/2022</a:t>
            </a:fld>
            <a:endParaRPr lang="en-US"/>
          </a:p>
        </p:txBody>
      </p:sp>
      <p:sp>
        <p:nvSpPr>
          <p:cNvPr id="5" name="Footer Placeholder 4">
            <a:extLst>
              <a:ext uri="{FF2B5EF4-FFF2-40B4-BE49-F238E27FC236}">
                <a16:creationId xmlns:a16="http://schemas.microsoft.com/office/drawing/2014/main" id="{ED2D2EF7-34D9-4D8D-BC93-3FD0EB7933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E8CDFC-1869-4779-8B5D-738E32B423D6}"/>
              </a:ext>
            </a:extLst>
          </p:cNvPr>
          <p:cNvSpPr>
            <a:spLocks noGrp="1"/>
          </p:cNvSpPr>
          <p:nvPr>
            <p:ph type="sldNum" sz="quarter" idx="12"/>
          </p:nvPr>
        </p:nvSpPr>
        <p:spPr/>
        <p:txBody>
          <a:bodyPr/>
          <a:lstStyle/>
          <a:p>
            <a:fld id="{BB3F1377-D574-4E5E-AF8A-F128B3BC7DD9}" type="slidenum">
              <a:rPr lang="en-US" smtClean="0"/>
              <a:t>‹#›</a:t>
            </a:fld>
            <a:endParaRPr lang="en-US"/>
          </a:p>
        </p:txBody>
      </p:sp>
    </p:spTree>
    <p:extLst>
      <p:ext uri="{BB962C8B-B14F-4D97-AF65-F5344CB8AC3E}">
        <p14:creationId xmlns:p14="http://schemas.microsoft.com/office/powerpoint/2010/main" val="15053146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0299C1F-59E4-4374-A181-622FAB691B4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551588A-8AE5-48F8-A36A-03E5EC08BA7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E90B88-8A45-43AA-BD46-0C02271CD6C5}"/>
              </a:ext>
            </a:extLst>
          </p:cNvPr>
          <p:cNvSpPr>
            <a:spLocks noGrp="1"/>
          </p:cNvSpPr>
          <p:nvPr>
            <p:ph type="dt" sz="half" idx="10"/>
          </p:nvPr>
        </p:nvSpPr>
        <p:spPr/>
        <p:txBody>
          <a:bodyPr/>
          <a:lstStyle/>
          <a:p>
            <a:fld id="{9FC274D1-CB19-4EE4-90FB-A0F265F23908}" type="datetimeFigureOut">
              <a:rPr lang="en-US" smtClean="0"/>
              <a:t>8/25/2022</a:t>
            </a:fld>
            <a:endParaRPr lang="en-US"/>
          </a:p>
        </p:txBody>
      </p:sp>
      <p:sp>
        <p:nvSpPr>
          <p:cNvPr id="5" name="Footer Placeholder 4">
            <a:extLst>
              <a:ext uri="{FF2B5EF4-FFF2-40B4-BE49-F238E27FC236}">
                <a16:creationId xmlns:a16="http://schemas.microsoft.com/office/drawing/2014/main" id="{1308AC1D-D28C-42E3-B882-FF8C4E720F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4F74DE-1A4A-4B51-9D41-BD55931918B8}"/>
              </a:ext>
            </a:extLst>
          </p:cNvPr>
          <p:cNvSpPr>
            <a:spLocks noGrp="1"/>
          </p:cNvSpPr>
          <p:nvPr>
            <p:ph type="sldNum" sz="quarter" idx="12"/>
          </p:nvPr>
        </p:nvSpPr>
        <p:spPr/>
        <p:txBody>
          <a:bodyPr/>
          <a:lstStyle/>
          <a:p>
            <a:fld id="{BB3F1377-D574-4E5E-AF8A-F128B3BC7DD9}" type="slidenum">
              <a:rPr lang="en-US" smtClean="0"/>
              <a:t>‹#›</a:t>
            </a:fld>
            <a:endParaRPr lang="en-US"/>
          </a:p>
        </p:txBody>
      </p:sp>
    </p:spTree>
    <p:extLst>
      <p:ext uri="{BB962C8B-B14F-4D97-AF65-F5344CB8AC3E}">
        <p14:creationId xmlns:p14="http://schemas.microsoft.com/office/powerpoint/2010/main" val="18359427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7308B3-7F24-404F-BFE0-B594958E7F3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8E63CB1-EC06-41F4-9B9A-BF2B1299F67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11CB87-41B9-4423-A959-C0F69DE06E24}"/>
              </a:ext>
            </a:extLst>
          </p:cNvPr>
          <p:cNvSpPr>
            <a:spLocks noGrp="1"/>
          </p:cNvSpPr>
          <p:nvPr>
            <p:ph type="dt" sz="half" idx="10"/>
          </p:nvPr>
        </p:nvSpPr>
        <p:spPr/>
        <p:txBody>
          <a:bodyPr/>
          <a:lstStyle/>
          <a:p>
            <a:fld id="{9FC274D1-CB19-4EE4-90FB-A0F265F23908}" type="datetimeFigureOut">
              <a:rPr lang="en-US" smtClean="0"/>
              <a:t>8/25/2022</a:t>
            </a:fld>
            <a:endParaRPr lang="en-US"/>
          </a:p>
        </p:txBody>
      </p:sp>
      <p:sp>
        <p:nvSpPr>
          <p:cNvPr id="5" name="Footer Placeholder 4">
            <a:extLst>
              <a:ext uri="{FF2B5EF4-FFF2-40B4-BE49-F238E27FC236}">
                <a16:creationId xmlns:a16="http://schemas.microsoft.com/office/drawing/2014/main" id="{32A30287-B989-47E1-B2C9-051841CEF3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F0D9F5-E3AE-462B-AAA7-386C0AF853B9}"/>
              </a:ext>
            </a:extLst>
          </p:cNvPr>
          <p:cNvSpPr>
            <a:spLocks noGrp="1"/>
          </p:cNvSpPr>
          <p:nvPr>
            <p:ph type="sldNum" sz="quarter" idx="12"/>
          </p:nvPr>
        </p:nvSpPr>
        <p:spPr/>
        <p:txBody>
          <a:bodyPr/>
          <a:lstStyle/>
          <a:p>
            <a:fld id="{BB3F1377-D574-4E5E-AF8A-F128B3BC7DD9}" type="slidenum">
              <a:rPr lang="en-US" smtClean="0"/>
              <a:t>‹#›</a:t>
            </a:fld>
            <a:endParaRPr lang="en-US"/>
          </a:p>
        </p:txBody>
      </p:sp>
    </p:spTree>
    <p:extLst>
      <p:ext uri="{BB962C8B-B14F-4D97-AF65-F5344CB8AC3E}">
        <p14:creationId xmlns:p14="http://schemas.microsoft.com/office/powerpoint/2010/main" val="2047429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FA8569-3DBD-4ED0-88FD-96EC590814B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F2D8549-6CCE-4136-967D-6B7E36231C4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549BFB2-4974-4E23-BFFE-58454B80BF77}"/>
              </a:ext>
            </a:extLst>
          </p:cNvPr>
          <p:cNvSpPr>
            <a:spLocks noGrp="1"/>
          </p:cNvSpPr>
          <p:nvPr>
            <p:ph type="dt" sz="half" idx="10"/>
          </p:nvPr>
        </p:nvSpPr>
        <p:spPr/>
        <p:txBody>
          <a:bodyPr/>
          <a:lstStyle/>
          <a:p>
            <a:fld id="{9FC274D1-CB19-4EE4-90FB-A0F265F23908}" type="datetimeFigureOut">
              <a:rPr lang="en-US" smtClean="0"/>
              <a:t>8/25/2022</a:t>
            </a:fld>
            <a:endParaRPr lang="en-US"/>
          </a:p>
        </p:txBody>
      </p:sp>
      <p:sp>
        <p:nvSpPr>
          <p:cNvPr id="5" name="Footer Placeholder 4">
            <a:extLst>
              <a:ext uri="{FF2B5EF4-FFF2-40B4-BE49-F238E27FC236}">
                <a16:creationId xmlns:a16="http://schemas.microsoft.com/office/drawing/2014/main" id="{E29BB7DB-C108-4708-9179-E2C0BC1754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609CAB-6015-4826-84F5-6ED0F8DD942A}"/>
              </a:ext>
            </a:extLst>
          </p:cNvPr>
          <p:cNvSpPr>
            <a:spLocks noGrp="1"/>
          </p:cNvSpPr>
          <p:nvPr>
            <p:ph type="sldNum" sz="quarter" idx="12"/>
          </p:nvPr>
        </p:nvSpPr>
        <p:spPr/>
        <p:txBody>
          <a:bodyPr/>
          <a:lstStyle/>
          <a:p>
            <a:fld id="{BB3F1377-D574-4E5E-AF8A-F128B3BC7DD9}" type="slidenum">
              <a:rPr lang="en-US" smtClean="0"/>
              <a:t>‹#›</a:t>
            </a:fld>
            <a:endParaRPr lang="en-US"/>
          </a:p>
        </p:txBody>
      </p:sp>
    </p:spTree>
    <p:extLst>
      <p:ext uri="{BB962C8B-B14F-4D97-AF65-F5344CB8AC3E}">
        <p14:creationId xmlns:p14="http://schemas.microsoft.com/office/powerpoint/2010/main" val="34262973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48CEF-232D-4768-8A93-77895B7E294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BE7FA3F-DE7F-484C-AA9F-58882DD7859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AEFDB73-9279-4B8A-8C7E-D284DF72672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80A8F7B-9159-49A3-BC31-ABE76DC132A8}"/>
              </a:ext>
            </a:extLst>
          </p:cNvPr>
          <p:cNvSpPr>
            <a:spLocks noGrp="1"/>
          </p:cNvSpPr>
          <p:nvPr>
            <p:ph type="dt" sz="half" idx="10"/>
          </p:nvPr>
        </p:nvSpPr>
        <p:spPr/>
        <p:txBody>
          <a:bodyPr/>
          <a:lstStyle/>
          <a:p>
            <a:fld id="{9FC274D1-CB19-4EE4-90FB-A0F265F23908}" type="datetimeFigureOut">
              <a:rPr lang="en-US" smtClean="0"/>
              <a:t>8/25/2022</a:t>
            </a:fld>
            <a:endParaRPr lang="en-US"/>
          </a:p>
        </p:txBody>
      </p:sp>
      <p:sp>
        <p:nvSpPr>
          <p:cNvPr id="6" name="Footer Placeholder 5">
            <a:extLst>
              <a:ext uri="{FF2B5EF4-FFF2-40B4-BE49-F238E27FC236}">
                <a16:creationId xmlns:a16="http://schemas.microsoft.com/office/drawing/2014/main" id="{9A36FDAC-3586-49D1-B6F5-E11AAFD028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89006D-23A8-4DA4-A78C-CE1CF51C2096}"/>
              </a:ext>
            </a:extLst>
          </p:cNvPr>
          <p:cNvSpPr>
            <a:spLocks noGrp="1"/>
          </p:cNvSpPr>
          <p:nvPr>
            <p:ph type="sldNum" sz="quarter" idx="12"/>
          </p:nvPr>
        </p:nvSpPr>
        <p:spPr/>
        <p:txBody>
          <a:bodyPr/>
          <a:lstStyle/>
          <a:p>
            <a:fld id="{BB3F1377-D574-4E5E-AF8A-F128B3BC7DD9}" type="slidenum">
              <a:rPr lang="en-US" smtClean="0"/>
              <a:t>‹#›</a:t>
            </a:fld>
            <a:endParaRPr lang="en-US"/>
          </a:p>
        </p:txBody>
      </p:sp>
    </p:spTree>
    <p:extLst>
      <p:ext uri="{BB962C8B-B14F-4D97-AF65-F5344CB8AC3E}">
        <p14:creationId xmlns:p14="http://schemas.microsoft.com/office/powerpoint/2010/main" val="35671175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2839F-6DE2-4C0E-ABBE-DA85A117A21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5395FD6-60A9-4926-927D-0FEA483C75C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D717416-182C-46EE-AF8E-2DB5C87D44B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FDA2F9A-B583-4AE7-BD9D-669F597483D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B788158-E989-4C08-A688-A21B378CCF5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D2E65AA-1538-4EB8-8C42-991F01C16AAF}"/>
              </a:ext>
            </a:extLst>
          </p:cNvPr>
          <p:cNvSpPr>
            <a:spLocks noGrp="1"/>
          </p:cNvSpPr>
          <p:nvPr>
            <p:ph type="dt" sz="half" idx="10"/>
          </p:nvPr>
        </p:nvSpPr>
        <p:spPr/>
        <p:txBody>
          <a:bodyPr/>
          <a:lstStyle/>
          <a:p>
            <a:fld id="{9FC274D1-CB19-4EE4-90FB-A0F265F23908}" type="datetimeFigureOut">
              <a:rPr lang="en-US" smtClean="0"/>
              <a:t>8/25/2022</a:t>
            </a:fld>
            <a:endParaRPr lang="en-US"/>
          </a:p>
        </p:txBody>
      </p:sp>
      <p:sp>
        <p:nvSpPr>
          <p:cNvPr id="8" name="Footer Placeholder 7">
            <a:extLst>
              <a:ext uri="{FF2B5EF4-FFF2-40B4-BE49-F238E27FC236}">
                <a16:creationId xmlns:a16="http://schemas.microsoft.com/office/drawing/2014/main" id="{0146BBD6-EE9F-4AA7-B6DE-3CF0D6EE5D2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30A1477-353C-4C3C-AF67-C79B5E30153F}"/>
              </a:ext>
            </a:extLst>
          </p:cNvPr>
          <p:cNvSpPr>
            <a:spLocks noGrp="1"/>
          </p:cNvSpPr>
          <p:nvPr>
            <p:ph type="sldNum" sz="quarter" idx="12"/>
          </p:nvPr>
        </p:nvSpPr>
        <p:spPr/>
        <p:txBody>
          <a:bodyPr/>
          <a:lstStyle/>
          <a:p>
            <a:fld id="{BB3F1377-D574-4E5E-AF8A-F128B3BC7DD9}" type="slidenum">
              <a:rPr lang="en-US" smtClean="0"/>
              <a:t>‹#›</a:t>
            </a:fld>
            <a:endParaRPr lang="en-US"/>
          </a:p>
        </p:txBody>
      </p:sp>
    </p:spTree>
    <p:extLst>
      <p:ext uri="{BB962C8B-B14F-4D97-AF65-F5344CB8AC3E}">
        <p14:creationId xmlns:p14="http://schemas.microsoft.com/office/powerpoint/2010/main" val="33779898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E22CF-CA05-4716-A537-837C94103BB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C4E4157-2D46-4D7D-AF12-5C6DE0B4FA3E}"/>
              </a:ext>
            </a:extLst>
          </p:cNvPr>
          <p:cNvSpPr>
            <a:spLocks noGrp="1"/>
          </p:cNvSpPr>
          <p:nvPr>
            <p:ph type="dt" sz="half" idx="10"/>
          </p:nvPr>
        </p:nvSpPr>
        <p:spPr/>
        <p:txBody>
          <a:bodyPr/>
          <a:lstStyle/>
          <a:p>
            <a:fld id="{9FC274D1-CB19-4EE4-90FB-A0F265F23908}" type="datetimeFigureOut">
              <a:rPr lang="en-US" smtClean="0"/>
              <a:t>8/25/2022</a:t>
            </a:fld>
            <a:endParaRPr lang="en-US"/>
          </a:p>
        </p:txBody>
      </p:sp>
      <p:sp>
        <p:nvSpPr>
          <p:cNvPr id="4" name="Footer Placeholder 3">
            <a:extLst>
              <a:ext uri="{FF2B5EF4-FFF2-40B4-BE49-F238E27FC236}">
                <a16:creationId xmlns:a16="http://schemas.microsoft.com/office/drawing/2014/main" id="{3016A55B-7A1A-4918-9E1D-F2F1867DB88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F5FF2FA-DCDE-4D41-97DF-13A89CF0CA84}"/>
              </a:ext>
            </a:extLst>
          </p:cNvPr>
          <p:cNvSpPr>
            <a:spLocks noGrp="1"/>
          </p:cNvSpPr>
          <p:nvPr>
            <p:ph type="sldNum" sz="quarter" idx="12"/>
          </p:nvPr>
        </p:nvSpPr>
        <p:spPr/>
        <p:txBody>
          <a:bodyPr/>
          <a:lstStyle/>
          <a:p>
            <a:fld id="{BB3F1377-D574-4E5E-AF8A-F128B3BC7DD9}" type="slidenum">
              <a:rPr lang="en-US" smtClean="0"/>
              <a:t>‹#›</a:t>
            </a:fld>
            <a:endParaRPr lang="en-US"/>
          </a:p>
        </p:txBody>
      </p:sp>
    </p:spTree>
    <p:extLst>
      <p:ext uri="{BB962C8B-B14F-4D97-AF65-F5344CB8AC3E}">
        <p14:creationId xmlns:p14="http://schemas.microsoft.com/office/powerpoint/2010/main" val="23222206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D7AA3C-AF95-4970-B845-3C79DBB288BB}"/>
              </a:ext>
            </a:extLst>
          </p:cNvPr>
          <p:cNvSpPr>
            <a:spLocks noGrp="1"/>
          </p:cNvSpPr>
          <p:nvPr>
            <p:ph type="dt" sz="half" idx="10"/>
          </p:nvPr>
        </p:nvSpPr>
        <p:spPr/>
        <p:txBody>
          <a:bodyPr/>
          <a:lstStyle/>
          <a:p>
            <a:fld id="{9FC274D1-CB19-4EE4-90FB-A0F265F23908}" type="datetimeFigureOut">
              <a:rPr lang="en-US" smtClean="0"/>
              <a:t>8/25/2022</a:t>
            </a:fld>
            <a:endParaRPr lang="en-US"/>
          </a:p>
        </p:txBody>
      </p:sp>
      <p:sp>
        <p:nvSpPr>
          <p:cNvPr id="3" name="Footer Placeholder 2">
            <a:extLst>
              <a:ext uri="{FF2B5EF4-FFF2-40B4-BE49-F238E27FC236}">
                <a16:creationId xmlns:a16="http://schemas.microsoft.com/office/drawing/2014/main" id="{E76BAB38-E76C-42E9-8780-F6599DDCC16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51F07AF-54A0-469B-86CB-7950FC9A1862}"/>
              </a:ext>
            </a:extLst>
          </p:cNvPr>
          <p:cNvSpPr>
            <a:spLocks noGrp="1"/>
          </p:cNvSpPr>
          <p:nvPr>
            <p:ph type="sldNum" sz="quarter" idx="12"/>
          </p:nvPr>
        </p:nvSpPr>
        <p:spPr/>
        <p:txBody>
          <a:bodyPr/>
          <a:lstStyle/>
          <a:p>
            <a:fld id="{BB3F1377-D574-4E5E-AF8A-F128B3BC7DD9}" type="slidenum">
              <a:rPr lang="en-US" smtClean="0"/>
              <a:t>‹#›</a:t>
            </a:fld>
            <a:endParaRPr lang="en-US"/>
          </a:p>
        </p:txBody>
      </p:sp>
    </p:spTree>
    <p:extLst>
      <p:ext uri="{BB962C8B-B14F-4D97-AF65-F5344CB8AC3E}">
        <p14:creationId xmlns:p14="http://schemas.microsoft.com/office/powerpoint/2010/main" val="40250407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A4656C-9BE0-4688-9BD7-00B1661F624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F6B6A87-FEFE-4AC5-9C2F-2AD0B45683F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9679934-4966-40D4-9AC7-3730F43297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7D7B6BD-FCD4-4C00-8AB1-0F06531690D2}"/>
              </a:ext>
            </a:extLst>
          </p:cNvPr>
          <p:cNvSpPr>
            <a:spLocks noGrp="1"/>
          </p:cNvSpPr>
          <p:nvPr>
            <p:ph type="dt" sz="half" idx="10"/>
          </p:nvPr>
        </p:nvSpPr>
        <p:spPr/>
        <p:txBody>
          <a:bodyPr/>
          <a:lstStyle/>
          <a:p>
            <a:fld id="{9FC274D1-CB19-4EE4-90FB-A0F265F23908}" type="datetimeFigureOut">
              <a:rPr lang="en-US" smtClean="0"/>
              <a:t>8/25/2022</a:t>
            </a:fld>
            <a:endParaRPr lang="en-US"/>
          </a:p>
        </p:txBody>
      </p:sp>
      <p:sp>
        <p:nvSpPr>
          <p:cNvPr id="6" name="Footer Placeholder 5">
            <a:extLst>
              <a:ext uri="{FF2B5EF4-FFF2-40B4-BE49-F238E27FC236}">
                <a16:creationId xmlns:a16="http://schemas.microsoft.com/office/drawing/2014/main" id="{23695461-CF7A-4CAA-B45F-0BE6B1D7F5E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6BBE67E-A0EB-467C-8E12-772B9F259689}"/>
              </a:ext>
            </a:extLst>
          </p:cNvPr>
          <p:cNvSpPr>
            <a:spLocks noGrp="1"/>
          </p:cNvSpPr>
          <p:nvPr>
            <p:ph type="sldNum" sz="quarter" idx="12"/>
          </p:nvPr>
        </p:nvSpPr>
        <p:spPr/>
        <p:txBody>
          <a:bodyPr/>
          <a:lstStyle/>
          <a:p>
            <a:fld id="{BB3F1377-D574-4E5E-AF8A-F128B3BC7DD9}" type="slidenum">
              <a:rPr lang="en-US" smtClean="0"/>
              <a:t>‹#›</a:t>
            </a:fld>
            <a:endParaRPr lang="en-US"/>
          </a:p>
        </p:txBody>
      </p:sp>
    </p:spTree>
    <p:extLst>
      <p:ext uri="{BB962C8B-B14F-4D97-AF65-F5344CB8AC3E}">
        <p14:creationId xmlns:p14="http://schemas.microsoft.com/office/powerpoint/2010/main" val="3521095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74C2C4-79F5-42B9-8D1E-D2FDF9C2FF4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B4AB03A-BF67-4D24-B0F2-AF500C820E2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7B48932-1038-4FC1-91FF-457FEE066FE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CE91D3F-79A1-495D-B106-12A4DDA322BD}"/>
              </a:ext>
            </a:extLst>
          </p:cNvPr>
          <p:cNvSpPr>
            <a:spLocks noGrp="1"/>
          </p:cNvSpPr>
          <p:nvPr>
            <p:ph type="dt" sz="half" idx="10"/>
          </p:nvPr>
        </p:nvSpPr>
        <p:spPr/>
        <p:txBody>
          <a:bodyPr/>
          <a:lstStyle/>
          <a:p>
            <a:fld id="{9FC274D1-CB19-4EE4-90FB-A0F265F23908}" type="datetimeFigureOut">
              <a:rPr lang="en-US" smtClean="0"/>
              <a:t>8/25/2022</a:t>
            </a:fld>
            <a:endParaRPr lang="en-US"/>
          </a:p>
        </p:txBody>
      </p:sp>
      <p:sp>
        <p:nvSpPr>
          <p:cNvPr id="6" name="Footer Placeholder 5">
            <a:extLst>
              <a:ext uri="{FF2B5EF4-FFF2-40B4-BE49-F238E27FC236}">
                <a16:creationId xmlns:a16="http://schemas.microsoft.com/office/drawing/2014/main" id="{CF642043-BF9A-44E2-91DE-49ED74598B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381D8A1-5FBB-483A-A781-DB75CA78FAA7}"/>
              </a:ext>
            </a:extLst>
          </p:cNvPr>
          <p:cNvSpPr>
            <a:spLocks noGrp="1"/>
          </p:cNvSpPr>
          <p:nvPr>
            <p:ph type="sldNum" sz="quarter" idx="12"/>
          </p:nvPr>
        </p:nvSpPr>
        <p:spPr/>
        <p:txBody>
          <a:bodyPr/>
          <a:lstStyle/>
          <a:p>
            <a:fld id="{BB3F1377-D574-4E5E-AF8A-F128B3BC7DD9}" type="slidenum">
              <a:rPr lang="en-US" smtClean="0"/>
              <a:t>‹#›</a:t>
            </a:fld>
            <a:endParaRPr lang="en-US"/>
          </a:p>
        </p:txBody>
      </p:sp>
    </p:spTree>
    <p:extLst>
      <p:ext uri="{BB962C8B-B14F-4D97-AF65-F5344CB8AC3E}">
        <p14:creationId xmlns:p14="http://schemas.microsoft.com/office/powerpoint/2010/main" val="5999492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59F2268-B1DD-4423-B358-6A920689BD8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665B546-CD95-4C26-8AF6-B1F0E936711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7713C2-B7FE-4D52-A31B-0646CEC5A5B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C274D1-CB19-4EE4-90FB-A0F265F23908}" type="datetimeFigureOut">
              <a:rPr lang="en-US" smtClean="0"/>
              <a:t>8/25/2022</a:t>
            </a:fld>
            <a:endParaRPr lang="en-US"/>
          </a:p>
        </p:txBody>
      </p:sp>
      <p:sp>
        <p:nvSpPr>
          <p:cNvPr id="5" name="Footer Placeholder 4">
            <a:extLst>
              <a:ext uri="{FF2B5EF4-FFF2-40B4-BE49-F238E27FC236}">
                <a16:creationId xmlns:a16="http://schemas.microsoft.com/office/drawing/2014/main" id="{59619701-E8F5-4E53-8C5A-E2FF6361C4E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8183131-14DB-4A26-83D6-746BDDEE9D7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3F1377-D574-4E5E-AF8A-F128B3BC7DD9}" type="slidenum">
              <a:rPr lang="en-US" smtClean="0"/>
              <a:t>‹#›</a:t>
            </a:fld>
            <a:endParaRPr lang="en-US"/>
          </a:p>
        </p:txBody>
      </p:sp>
    </p:spTree>
    <p:extLst>
      <p:ext uri="{BB962C8B-B14F-4D97-AF65-F5344CB8AC3E}">
        <p14:creationId xmlns:p14="http://schemas.microsoft.com/office/powerpoint/2010/main" val="38098820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3.jpeg"/></Relationships>
</file>

<file path=ppt/slides/_rels/slide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1.xml.rels><?xml version="1.0" encoding="UTF-8" standalone="yes"?>
<Relationships xmlns="http://schemas.openxmlformats.org/package/2006/relationships"><Relationship Id="rId8" Type="http://schemas.openxmlformats.org/officeDocument/2006/relationships/diagramData" Target="../diagrams/data3.xml"/><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s>
</file>

<file path=ppt/slides/_rels/slide32.xml.rels><?xml version="1.0" encoding="UTF-8" standalone="yes"?>
<Relationships xmlns="http://schemas.openxmlformats.org/package/2006/relationships"><Relationship Id="rId8" Type="http://schemas.openxmlformats.org/officeDocument/2006/relationships/diagramData" Target="../diagrams/data5.xml"/><Relationship Id="rId3" Type="http://schemas.openxmlformats.org/officeDocument/2006/relationships/diagramData" Target="../diagrams/data4.xml"/><Relationship Id="rId7" Type="http://schemas.microsoft.com/office/2007/relationships/diagramDrawing" Target="../diagrams/drawing4.xml"/><Relationship Id="rId12" Type="http://schemas.microsoft.com/office/2007/relationships/diagramDrawing" Target="../diagrams/drawing5.xml"/><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diagramColors" Target="../diagrams/colors4.xml"/><Relationship Id="rId11" Type="http://schemas.openxmlformats.org/officeDocument/2006/relationships/diagramColors" Target="../diagrams/colors5.xml"/><Relationship Id="rId5" Type="http://schemas.openxmlformats.org/officeDocument/2006/relationships/diagramQuickStyle" Target="../diagrams/quickStyle4.xml"/><Relationship Id="rId10" Type="http://schemas.openxmlformats.org/officeDocument/2006/relationships/diagramQuickStyle" Target="../diagrams/quickStyle5.xml"/><Relationship Id="rId4" Type="http://schemas.openxmlformats.org/officeDocument/2006/relationships/diagramLayout" Target="../diagrams/layout4.xml"/><Relationship Id="rId9" Type="http://schemas.openxmlformats.org/officeDocument/2006/relationships/diagramLayout" Target="../diagrams/layout5.xml"/></Relationships>
</file>

<file path=ppt/slides/_rels/slide33.xml.rels><?xml version="1.0" encoding="UTF-8" standalone="yes"?>
<Relationships xmlns="http://schemas.openxmlformats.org/package/2006/relationships"><Relationship Id="rId8" Type="http://schemas.openxmlformats.org/officeDocument/2006/relationships/diagramData" Target="../diagrams/data7.xml"/><Relationship Id="rId3" Type="http://schemas.openxmlformats.org/officeDocument/2006/relationships/diagramData" Target="../diagrams/data6.xml"/><Relationship Id="rId7" Type="http://schemas.microsoft.com/office/2007/relationships/diagramDrawing" Target="../diagrams/drawing6.xml"/><Relationship Id="rId12" Type="http://schemas.microsoft.com/office/2007/relationships/diagramDrawing" Target="../diagrams/drawing7.xml"/><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diagramColors" Target="../diagrams/colors6.xml"/><Relationship Id="rId11" Type="http://schemas.openxmlformats.org/officeDocument/2006/relationships/diagramColors" Target="../diagrams/colors7.xml"/><Relationship Id="rId5" Type="http://schemas.openxmlformats.org/officeDocument/2006/relationships/diagramQuickStyle" Target="../diagrams/quickStyle6.xml"/><Relationship Id="rId10" Type="http://schemas.openxmlformats.org/officeDocument/2006/relationships/diagramQuickStyle" Target="../diagrams/quickStyle7.xml"/><Relationship Id="rId4" Type="http://schemas.openxmlformats.org/officeDocument/2006/relationships/diagramLayout" Target="../diagrams/layout6.xml"/><Relationship Id="rId9" Type="http://schemas.openxmlformats.org/officeDocument/2006/relationships/diagramLayout" Target="../diagrams/layout7.xml"/></Relationships>
</file>

<file path=ppt/slides/_rels/slide34.xml.rels><?xml version="1.0" encoding="UTF-8" standalone="yes"?>
<Relationships xmlns="http://schemas.openxmlformats.org/package/2006/relationships"><Relationship Id="rId8" Type="http://schemas.openxmlformats.org/officeDocument/2006/relationships/diagramData" Target="../diagrams/data9.xml"/><Relationship Id="rId13" Type="http://schemas.openxmlformats.org/officeDocument/2006/relationships/diagramData" Target="../diagrams/data10.xml"/><Relationship Id="rId3" Type="http://schemas.openxmlformats.org/officeDocument/2006/relationships/diagramData" Target="../diagrams/data8.xml"/><Relationship Id="rId7" Type="http://schemas.microsoft.com/office/2007/relationships/diagramDrawing" Target="../diagrams/drawing8.xml"/><Relationship Id="rId12" Type="http://schemas.microsoft.com/office/2007/relationships/diagramDrawing" Target="../diagrams/drawing9.xml"/><Relationship Id="rId17" Type="http://schemas.microsoft.com/office/2007/relationships/diagramDrawing" Target="../diagrams/drawing10.xml"/><Relationship Id="rId2" Type="http://schemas.openxmlformats.org/officeDocument/2006/relationships/image" Target="../media/image2.png"/><Relationship Id="rId16" Type="http://schemas.openxmlformats.org/officeDocument/2006/relationships/diagramColors" Target="../diagrams/colors10.xml"/><Relationship Id="rId1" Type="http://schemas.openxmlformats.org/officeDocument/2006/relationships/slideLayout" Target="../slideLayouts/slideLayout1.xml"/><Relationship Id="rId6" Type="http://schemas.openxmlformats.org/officeDocument/2006/relationships/diagramColors" Target="../diagrams/colors8.xml"/><Relationship Id="rId11" Type="http://schemas.openxmlformats.org/officeDocument/2006/relationships/diagramColors" Target="../diagrams/colors9.xml"/><Relationship Id="rId5" Type="http://schemas.openxmlformats.org/officeDocument/2006/relationships/diagramQuickStyle" Target="../diagrams/quickStyle8.xml"/><Relationship Id="rId15" Type="http://schemas.openxmlformats.org/officeDocument/2006/relationships/diagramQuickStyle" Target="../diagrams/quickStyle10.xml"/><Relationship Id="rId10" Type="http://schemas.openxmlformats.org/officeDocument/2006/relationships/diagramQuickStyle" Target="../diagrams/quickStyle9.xml"/><Relationship Id="rId4" Type="http://schemas.openxmlformats.org/officeDocument/2006/relationships/diagramLayout" Target="../diagrams/layout8.xml"/><Relationship Id="rId9" Type="http://schemas.openxmlformats.org/officeDocument/2006/relationships/diagramLayout" Target="../diagrams/layout9.xml"/><Relationship Id="rId14" Type="http://schemas.openxmlformats.org/officeDocument/2006/relationships/diagramLayout" Target="../diagrams/layout10.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3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5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9.png"/></Relationships>
</file>

<file path=ppt/slides/_rels/slide54.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2.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DDE86C-E554-4BE6-92E1-54ACB008551D}"/>
              </a:ext>
            </a:extLst>
          </p:cNvPr>
          <p:cNvSpPr/>
          <p:nvPr/>
        </p:nvSpPr>
        <p:spPr>
          <a:xfrm>
            <a:off x="0" y="1124124"/>
            <a:ext cx="12192000" cy="3649211"/>
          </a:xfrm>
          <a:prstGeom prst="rect">
            <a:avLst/>
          </a:prstGeom>
          <a:solidFill>
            <a:srgbClr val="00674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1">
            <a:extLst>
              <a:ext uri="{FF2B5EF4-FFF2-40B4-BE49-F238E27FC236}">
                <a16:creationId xmlns:a16="http://schemas.microsoft.com/office/drawing/2014/main" id="{5BCFAABE-1FA1-4809-83DB-9BC1CC91647B}"/>
              </a:ext>
            </a:extLst>
          </p:cNvPr>
          <p:cNvSpPr txBox="1">
            <a:spLocks/>
          </p:cNvSpPr>
          <p:nvPr/>
        </p:nvSpPr>
        <p:spPr>
          <a:xfrm>
            <a:off x="627143" y="2672553"/>
            <a:ext cx="11489355" cy="439101"/>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000" b="1" dirty="0">
                <a:solidFill>
                  <a:schemeClr val="bg1"/>
                </a:solidFill>
              </a:rPr>
              <a:t>Active Shooter</a:t>
            </a:r>
          </a:p>
          <a:p>
            <a:r>
              <a:rPr lang="en-US" sz="6000" b="1" dirty="0">
                <a:solidFill>
                  <a:schemeClr val="bg1"/>
                </a:solidFill>
              </a:rPr>
              <a:t>Awareness &amp; Response</a:t>
            </a:r>
          </a:p>
          <a:p>
            <a:r>
              <a:rPr lang="en-US" sz="6000" b="1" dirty="0">
                <a:solidFill>
                  <a:schemeClr val="bg1"/>
                </a:solidFill>
              </a:rPr>
              <a:t>at UNT</a:t>
            </a:r>
          </a:p>
        </p:txBody>
      </p:sp>
      <p:pic>
        <p:nvPicPr>
          <p:cNvPr id="5" name="Picture 4">
            <a:extLst>
              <a:ext uri="{FF2B5EF4-FFF2-40B4-BE49-F238E27FC236}">
                <a16:creationId xmlns:a16="http://schemas.microsoft.com/office/drawing/2014/main" id="{C4822CC9-DBE3-45FD-B7A5-BDBB25FED6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26956" y="1595230"/>
            <a:ext cx="2562399" cy="2755560"/>
          </a:xfrm>
          <a:prstGeom prst="rect">
            <a:avLst/>
          </a:prstGeom>
          <a:effectLst>
            <a:outerShdw blurRad="50800" dist="38100" dir="2700000" algn="tl" rotWithShape="0">
              <a:prstClr val="black">
                <a:alpha val="40000"/>
              </a:prstClr>
            </a:outerShdw>
          </a:effectLst>
        </p:spPr>
      </p:pic>
      <p:cxnSp>
        <p:nvCxnSpPr>
          <p:cNvPr id="8" name="Straight Connector 7">
            <a:extLst>
              <a:ext uri="{FF2B5EF4-FFF2-40B4-BE49-F238E27FC236}">
                <a16:creationId xmlns:a16="http://schemas.microsoft.com/office/drawing/2014/main" id="{37E5721E-7364-4254-A8E6-01A414739EEC}"/>
              </a:ext>
            </a:extLst>
          </p:cNvPr>
          <p:cNvCxnSpPr/>
          <p:nvPr/>
        </p:nvCxnSpPr>
        <p:spPr>
          <a:xfrm>
            <a:off x="0" y="1124124"/>
            <a:ext cx="1219200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52FBEBD-E0BF-45C1-8BB9-6F7673B7503D}"/>
              </a:ext>
            </a:extLst>
          </p:cNvPr>
          <p:cNvCxnSpPr/>
          <p:nvPr/>
        </p:nvCxnSpPr>
        <p:spPr>
          <a:xfrm>
            <a:off x="0" y="995493"/>
            <a:ext cx="1219200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E0BD48E-3FC6-4D0D-957E-413B928BF702}"/>
              </a:ext>
            </a:extLst>
          </p:cNvPr>
          <p:cNvCxnSpPr/>
          <p:nvPr/>
        </p:nvCxnSpPr>
        <p:spPr>
          <a:xfrm>
            <a:off x="0" y="6628701"/>
            <a:ext cx="1219200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458D523-0FBC-406D-BA77-2A4488E8E3D9}"/>
              </a:ext>
            </a:extLst>
          </p:cNvPr>
          <p:cNvCxnSpPr/>
          <p:nvPr/>
        </p:nvCxnSpPr>
        <p:spPr>
          <a:xfrm>
            <a:off x="0" y="6500070"/>
            <a:ext cx="1219200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4CCA26D1-35D0-46FE-8C0A-BDB05CCBE9FD}"/>
              </a:ext>
            </a:extLst>
          </p:cNvPr>
          <p:cNvSpPr txBox="1"/>
          <p:nvPr/>
        </p:nvSpPr>
        <p:spPr>
          <a:xfrm>
            <a:off x="5603845" y="5850658"/>
            <a:ext cx="6484690" cy="584775"/>
          </a:xfrm>
          <a:prstGeom prst="rect">
            <a:avLst/>
          </a:prstGeom>
          <a:noFill/>
        </p:spPr>
        <p:txBody>
          <a:bodyPr wrap="square" rtlCol="0">
            <a:spAutoFit/>
          </a:bodyPr>
          <a:lstStyle/>
          <a:p>
            <a:r>
              <a:rPr lang="en-US" sz="3200" b="1" dirty="0"/>
              <a:t>Presented by UNT Police Department</a:t>
            </a:r>
          </a:p>
        </p:txBody>
      </p:sp>
    </p:spTree>
    <p:extLst>
      <p:ext uri="{BB962C8B-B14F-4D97-AF65-F5344CB8AC3E}">
        <p14:creationId xmlns:p14="http://schemas.microsoft.com/office/powerpoint/2010/main" val="11762070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C86EA21-3F69-4DFF-89E6-6A52F5947D87}"/>
              </a:ext>
            </a:extLst>
          </p:cNvPr>
          <p:cNvGrpSpPr/>
          <p:nvPr/>
        </p:nvGrpSpPr>
        <p:grpSpPr>
          <a:xfrm>
            <a:off x="0" y="84407"/>
            <a:ext cx="12192000" cy="1196012"/>
            <a:chOff x="0" y="109574"/>
            <a:chExt cx="12192000" cy="1196012"/>
          </a:xfrm>
        </p:grpSpPr>
        <p:sp>
          <p:nvSpPr>
            <p:cNvPr id="3" name="Rectangle 2">
              <a:extLst>
                <a:ext uri="{FF2B5EF4-FFF2-40B4-BE49-F238E27FC236}">
                  <a16:creationId xmlns:a16="http://schemas.microsoft.com/office/drawing/2014/main" id="{2E6AB540-DC2D-4A47-BAEC-E5FBD62287EE}"/>
                </a:ext>
              </a:extLst>
            </p:cNvPr>
            <p:cNvSpPr/>
            <p:nvPr/>
          </p:nvSpPr>
          <p:spPr>
            <a:xfrm>
              <a:off x="0" y="192946"/>
              <a:ext cx="12192000" cy="1020361"/>
            </a:xfrm>
            <a:prstGeom prst="rect">
              <a:avLst/>
            </a:prstGeom>
            <a:solidFill>
              <a:srgbClr val="00674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B2DC5E1-F73C-4908-A9D9-C0B146B01A18}"/>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377182" y="109574"/>
              <a:ext cx="1112173" cy="1196012"/>
            </a:xfrm>
            <a:prstGeom prst="rect">
              <a:avLst/>
            </a:prstGeom>
            <a:effectLst>
              <a:outerShdw blurRad="50800" dist="38100" dir="2700000" algn="tl" rotWithShape="0">
                <a:prstClr val="black">
                  <a:alpha val="40000"/>
                </a:prstClr>
              </a:outerShdw>
            </a:effectLst>
          </p:spPr>
        </p:pic>
      </p:grpSp>
      <p:sp>
        <p:nvSpPr>
          <p:cNvPr id="5" name="Text Placeholder 1">
            <a:extLst>
              <a:ext uri="{FF2B5EF4-FFF2-40B4-BE49-F238E27FC236}">
                <a16:creationId xmlns:a16="http://schemas.microsoft.com/office/drawing/2014/main" id="{BFE47E26-6CB1-43F5-A7EE-3EB5302EC26D}"/>
              </a:ext>
            </a:extLst>
          </p:cNvPr>
          <p:cNvSpPr txBox="1">
            <a:spLocks/>
          </p:cNvSpPr>
          <p:nvPr/>
        </p:nvSpPr>
        <p:spPr>
          <a:xfrm>
            <a:off x="89556" y="195662"/>
            <a:ext cx="7921351" cy="873442"/>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000" dirty="0">
                <a:solidFill>
                  <a:schemeClr val="bg1"/>
                </a:solidFill>
                <a:cs typeface="Arial" panose="020B0604020202020204" pitchFamily="34" charset="0"/>
              </a:rPr>
              <a:t>Places of occurrence</a:t>
            </a:r>
            <a:endParaRPr lang="en-US" sz="6000" dirty="0">
              <a:solidFill>
                <a:schemeClr val="bg1"/>
              </a:solidFill>
            </a:endParaRPr>
          </a:p>
        </p:txBody>
      </p:sp>
      <p:sp>
        <p:nvSpPr>
          <p:cNvPr id="6" name="TextBox 5">
            <a:extLst>
              <a:ext uri="{FF2B5EF4-FFF2-40B4-BE49-F238E27FC236}">
                <a16:creationId xmlns:a16="http://schemas.microsoft.com/office/drawing/2014/main" id="{DA6A2654-468B-4584-AC61-928508D0BB4C}"/>
              </a:ext>
            </a:extLst>
          </p:cNvPr>
          <p:cNvSpPr txBox="1"/>
          <p:nvPr/>
        </p:nvSpPr>
        <p:spPr>
          <a:xfrm>
            <a:off x="13593" y="1307747"/>
            <a:ext cx="12192000" cy="1077218"/>
          </a:xfrm>
          <a:prstGeom prst="rect">
            <a:avLst/>
          </a:prstGeom>
          <a:noFill/>
        </p:spPr>
        <p:txBody>
          <a:bodyPr wrap="square">
            <a:spAutoFit/>
          </a:bodyPr>
          <a:lstStyle/>
          <a:p>
            <a:pPr lvl="1" algn="ctr"/>
            <a:r>
              <a:rPr lang="en-US" sz="3200" b="1" dirty="0">
                <a:cs typeface="Arial" panose="020B0604020202020204" pitchFamily="34" charset="0"/>
              </a:rPr>
              <a:t>Types of places where active shootings happened.</a:t>
            </a:r>
          </a:p>
          <a:p>
            <a:pPr lvl="1" algn="ctr"/>
            <a:r>
              <a:rPr lang="en-US" sz="3200" b="1" dirty="0">
                <a:cs typeface="Arial" panose="020B0604020202020204" pitchFamily="34" charset="0"/>
              </a:rPr>
              <a:t>FBI data from 2000-20 (left) &amp; 2021 (right).</a:t>
            </a:r>
          </a:p>
        </p:txBody>
      </p:sp>
      <p:sp>
        <p:nvSpPr>
          <p:cNvPr id="7" name="Rectangle 6">
            <a:extLst>
              <a:ext uri="{FF2B5EF4-FFF2-40B4-BE49-F238E27FC236}">
                <a16:creationId xmlns:a16="http://schemas.microsoft.com/office/drawing/2014/main" id="{7D45F065-3507-4A7E-9981-E84B0ADC536E}"/>
              </a:ext>
            </a:extLst>
          </p:cNvPr>
          <p:cNvSpPr/>
          <p:nvPr/>
        </p:nvSpPr>
        <p:spPr>
          <a:xfrm>
            <a:off x="188537" y="2013358"/>
            <a:ext cx="282804" cy="3814687"/>
          </a:xfrm>
          <a:prstGeom prst="rect">
            <a:avLst/>
          </a:prstGeom>
          <a:solidFill>
            <a:srgbClr val="004A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F319A66-F6CF-42FA-8F61-0C6627234462}"/>
              </a:ext>
            </a:extLst>
          </p:cNvPr>
          <p:cNvSpPr/>
          <p:nvPr/>
        </p:nvSpPr>
        <p:spPr>
          <a:xfrm>
            <a:off x="521616" y="4812380"/>
            <a:ext cx="273377" cy="1015663"/>
          </a:xfrm>
          <a:prstGeom prst="rect">
            <a:avLst/>
          </a:prstGeom>
          <a:solidFill>
            <a:srgbClr val="004A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DACC267-518F-4BEA-9271-9358A9569DC9}"/>
              </a:ext>
            </a:extLst>
          </p:cNvPr>
          <p:cNvSpPr/>
          <p:nvPr/>
        </p:nvSpPr>
        <p:spPr>
          <a:xfrm>
            <a:off x="1415597" y="4289196"/>
            <a:ext cx="282804" cy="1538849"/>
          </a:xfrm>
          <a:prstGeom prst="rect">
            <a:avLst/>
          </a:prstGeom>
          <a:solidFill>
            <a:srgbClr val="007B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E697962-0A76-4EDA-B21B-ACE5110CFFC0}"/>
              </a:ext>
            </a:extLst>
          </p:cNvPr>
          <p:cNvSpPr/>
          <p:nvPr/>
        </p:nvSpPr>
        <p:spPr>
          <a:xfrm>
            <a:off x="1748677" y="5571241"/>
            <a:ext cx="282804" cy="256803"/>
          </a:xfrm>
          <a:prstGeom prst="rect">
            <a:avLst/>
          </a:prstGeom>
          <a:solidFill>
            <a:srgbClr val="007B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11DBA45-F00B-4B9C-95A6-1426701BAFDA}"/>
              </a:ext>
            </a:extLst>
          </p:cNvPr>
          <p:cNvSpPr/>
          <p:nvPr/>
        </p:nvSpPr>
        <p:spPr>
          <a:xfrm>
            <a:off x="2642657" y="3611457"/>
            <a:ext cx="282804" cy="2216585"/>
          </a:xfrm>
          <a:prstGeom prst="rect">
            <a:avLst/>
          </a:prstGeom>
          <a:solidFill>
            <a:srgbClr val="00A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0717A6E-68B6-426A-9A3B-29549643FCD5}"/>
              </a:ext>
            </a:extLst>
          </p:cNvPr>
          <p:cNvSpPr/>
          <p:nvPr/>
        </p:nvSpPr>
        <p:spPr>
          <a:xfrm>
            <a:off x="2975737" y="5107012"/>
            <a:ext cx="282804" cy="721030"/>
          </a:xfrm>
          <a:prstGeom prst="rect">
            <a:avLst/>
          </a:prstGeom>
          <a:solidFill>
            <a:srgbClr val="00A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74CB9E4-B295-4631-BD6A-8F313F477E58}"/>
              </a:ext>
            </a:extLst>
          </p:cNvPr>
          <p:cNvSpPr/>
          <p:nvPr/>
        </p:nvSpPr>
        <p:spPr>
          <a:xfrm>
            <a:off x="3869717" y="4289196"/>
            <a:ext cx="272596" cy="1538846"/>
          </a:xfrm>
          <a:prstGeom prst="rect">
            <a:avLst/>
          </a:prstGeom>
          <a:solidFill>
            <a:srgbClr val="74C4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2F7D6B5D-2FC2-4616-8FC8-A280DF677385}"/>
              </a:ext>
            </a:extLst>
          </p:cNvPr>
          <p:cNvSpPr/>
          <p:nvPr/>
        </p:nvSpPr>
        <p:spPr>
          <a:xfrm>
            <a:off x="4202797" y="5703216"/>
            <a:ext cx="282804" cy="124825"/>
          </a:xfrm>
          <a:prstGeom prst="rect">
            <a:avLst/>
          </a:prstGeom>
          <a:solidFill>
            <a:srgbClr val="74C4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F35B847-3655-44AB-97A8-4E5D942F92B6}"/>
              </a:ext>
            </a:extLst>
          </p:cNvPr>
          <p:cNvSpPr/>
          <p:nvPr/>
        </p:nvSpPr>
        <p:spPr>
          <a:xfrm>
            <a:off x="5096777" y="4524866"/>
            <a:ext cx="282804" cy="1303175"/>
          </a:xfrm>
          <a:prstGeom prst="rect">
            <a:avLst/>
          </a:prstGeom>
          <a:solidFill>
            <a:srgbClr val="09CD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A684953-0AA3-47B4-8DCD-F9A965042FD8}"/>
              </a:ext>
            </a:extLst>
          </p:cNvPr>
          <p:cNvSpPr/>
          <p:nvPr/>
        </p:nvSpPr>
        <p:spPr>
          <a:xfrm>
            <a:off x="5429857" y="5656080"/>
            <a:ext cx="292231" cy="176683"/>
          </a:xfrm>
          <a:prstGeom prst="rect">
            <a:avLst/>
          </a:prstGeom>
          <a:solidFill>
            <a:srgbClr val="09CD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1023639-22C6-42A7-A0AD-9331F5D472A8}"/>
              </a:ext>
            </a:extLst>
          </p:cNvPr>
          <p:cNvSpPr/>
          <p:nvPr/>
        </p:nvSpPr>
        <p:spPr>
          <a:xfrm>
            <a:off x="6323837" y="5107012"/>
            <a:ext cx="282804" cy="721028"/>
          </a:xfrm>
          <a:prstGeom prst="rect">
            <a:avLst/>
          </a:prstGeom>
          <a:solidFill>
            <a:srgbClr val="004A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C50B860-63EE-4D9B-A923-327AF481F7BA}"/>
              </a:ext>
            </a:extLst>
          </p:cNvPr>
          <p:cNvSpPr/>
          <p:nvPr/>
        </p:nvSpPr>
        <p:spPr>
          <a:xfrm>
            <a:off x="7560324" y="5175137"/>
            <a:ext cx="282794" cy="652901"/>
          </a:xfrm>
          <a:prstGeom prst="rect">
            <a:avLst/>
          </a:prstGeom>
          <a:solidFill>
            <a:srgbClr val="007B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0A87748E-A987-4556-AB3D-5350A6FB64D3}"/>
              </a:ext>
            </a:extLst>
          </p:cNvPr>
          <p:cNvSpPr/>
          <p:nvPr/>
        </p:nvSpPr>
        <p:spPr>
          <a:xfrm>
            <a:off x="7893404" y="5759913"/>
            <a:ext cx="282794" cy="68125"/>
          </a:xfrm>
          <a:prstGeom prst="rect">
            <a:avLst/>
          </a:prstGeom>
          <a:solidFill>
            <a:srgbClr val="007B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972A4B7B-A517-4B2D-940F-14B590CB245C}"/>
              </a:ext>
            </a:extLst>
          </p:cNvPr>
          <p:cNvSpPr/>
          <p:nvPr/>
        </p:nvSpPr>
        <p:spPr>
          <a:xfrm>
            <a:off x="8796811" y="5184232"/>
            <a:ext cx="282794" cy="643814"/>
          </a:xfrm>
          <a:prstGeom prst="rect">
            <a:avLst/>
          </a:prstGeom>
          <a:solidFill>
            <a:srgbClr val="00A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39616CF4-FA39-4951-BFE0-61230B99BC1C}"/>
              </a:ext>
            </a:extLst>
          </p:cNvPr>
          <p:cNvSpPr/>
          <p:nvPr/>
        </p:nvSpPr>
        <p:spPr>
          <a:xfrm>
            <a:off x="9129890" y="5759913"/>
            <a:ext cx="324407" cy="68132"/>
          </a:xfrm>
          <a:prstGeom prst="rect">
            <a:avLst/>
          </a:prstGeom>
          <a:solidFill>
            <a:srgbClr val="00A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377407FB-CDD7-4663-84A1-ED5349656C0A}"/>
              </a:ext>
            </a:extLst>
          </p:cNvPr>
          <p:cNvSpPr/>
          <p:nvPr/>
        </p:nvSpPr>
        <p:spPr>
          <a:xfrm>
            <a:off x="10023871" y="5124608"/>
            <a:ext cx="282804" cy="703439"/>
          </a:xfrm>
          <a:prstGeom prst="rect">
            <a:avLst/>
          </a:prstGeom>
          <a:solidFill>
            <a:srgbClr val="74C4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59E70AF3-2DC6-4291-A21A-D04168EED87F}"/>
              </a:ext>
            </a:extLst>
          </p:cNvPr>
          <p:cNvSpPr/>
          <p:nvPr/>
        </p:nvSpPr>
        <p:spPr>
          <a:xfrm>
            <a:off x="10356951" y="5656080"/>
            <a:ext cx="282804" cy="171966"/>
          </a:xfrm>
          <a:prstGeom prst="rect">
            <a:avLst/>
          </a:prstGeom>
          <a:solidFill>
            <a:srgbClr val="74C4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07A0FD5A-315C-4BE6-8B29-A5A8096B7197}"/>
              </a:ext>
            </a:extLst>
          </p:cNvPr>
          <p:cNvSpPr/>
          <p:nvPr/>
        </p:nvSpPr>
        <p:spPr>
          <a:xfrm>
            <a:off x="11250931" y="5759912"/>
            <a:ext cx="282804" cy="68135"/>
          </a:xfrm>
          <a:prstGeom prst="rect">
            <a:avLst/>
          </a:prstGeom>
          <a:solidFill>
            <a:srgbClr val="09CD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6794D910-7AC3-4BBA-BF84-AAA727AE76BD}"/>
              </a:ext>
            </a:extLst>
          </p:cNvPr>
          <p:cNvSpPr txBox="1"/>
          <p:nvPr/>
        </p:nvSpPr>
        <p:spPr>
          <a:xfrm>
            <a:off x="1" y="1551308"/>
            <a:ext cx="831915" cy="584775"/>
          </a:xfrm>
          <a:prstGeom prst="rect">
            <a:avLst/>
          </a:prstGeom>
          <a:noFill/>
        </p:spPr>
        <p:txBody>
          <a:bodyPr wrap="square">
            <a:spAutoFit/>
          </a:bodyPr>
          <a:lstStyle/>
          <a:p>
            <a:r>
              <a:rPr lang="en-US" sz="3200" b="1" dirty="0">
                <a:cs typeface="Arial" panose="020B0604020202020204" pitchFamily="34" charset="0"/>
              </a:rPr>
              <a:t>125</a:t>
            </a:r>
            <a:endParaRPr lang="en-US" sz="3200" dirty="0"/>
          </a:p>
        </p:txBody>
      </p:sp>
      <p:sp>
        <p:nvSpPr>
          <p:cNvPr id="26" name="TextBox 25">
            <a:extLst>
              <a:ext uri="{FF2B5EF4-FFF2-40B4-BE49-F238E27FC236}">
                <a16:creationId xmlns:a16="http://schemas.microsoft.com/office/drawing/2014/main" id="{1A983602-D7AA-4A8F-964B-BA4985F533EB}"/>
              </a:ext>
            </a:extLst>
          </p:cNvPr>
          <p:cNvSpPr txBox="1"/>
          <p:nvPr/>
        </p:nvSpPr>
        <p:spPr>
          <a:xfrm>
            <a:off x="415958" y="4192657"/>
            <a:ext cx="831915" cy="584775"/>
          </a:xfrm>
          <a:prstGeom prst="rect">
            <a:avLst/>
          </a:prstGeom>
          <a:noFill/>
        </p:spPr>
        <p:txBody>
          <a:bodyPr wrap="square">
            <a:spAutoFit/>
          </a:bodyPr>
          <a:lstStyle/>
          <a:p>
            <a:r>
              <a:rPr lang="en-US" sz="3200" b="1" dirty="0"/>
              <a:t>28</a:t>
            </a:r>
          </a:p>
        </p:txBody>
      </p:sp>
      <p:sp>
        <p:nvSpPr>
          <p:cNvPr id="27" name="TextBox 26">
            <a:extLst>
              <a:ext uri="{FF2B5EF4-FFF2-40B4-BE49-F238E27FC236}">
                <a16:creationId xmlns:a16="http://schemas.microsoft.com/office/drawing/2014/main" id="{4472C1FD-499F-4F69-87EA-F63838977726}"/>
              </a:ext>
            </a:extLst>
          </p:cNvPr>
          <p:cNvSpPr txBox="1"/>
          <p:nvPr/>
        </p:nvSpPr>
        <p:spPr>
          <a:xfrm>
            <a:off x="89556" y="5828038"/>
            <a:ext cx="1462689" cy="1015663"/>
          </a:xfrm>
          <a:prstGeom prst="rect">
            <a:avLst/>
          </a:prstGeom>
          <a:noFill/>
        </p:spPr>
        <p:txBody>
          <a:bodyPr wrap="square">
            <a:spAutoFit/>
          </a:bodyPr>
          <a:lstStyle/>
          <a:p>
            <a:r>
              <a:rPr lang="en-US" sz="2000" b="1" dirty="0">
                <a:cs typeface="Arial" panose="020B0604020202020204" pitchFamily="34" charset="0"/>
              </a:rPr>
              <a:t>Business open to people</a:t>
            </a:r>
            <a:endParaRPr lang="en-US" sz="2000" dirty="0"/>
          </a:p>
        </p:txBody>
      </p:sp>
      <p:sp>
        <p:nvSpPr>
          <p:cNvPr id="28" name="TextBox 27">
            <a:extLst>
              <a:ext uri="{FF2B5EF4-FFF2-40B4-BE49-F238E27FC236}">
                <a16:creationId xmlns:a16="http://schemas.microsoft.com/office/drawing/2014/main" id="{E37BB354-C3E6-4DCE-BA77-B435402A91CF}"/>
              </a:ext>
            </a:extLst>
          </p:cNvPr>
          <p:cNvSpPr txBox="1"/>
          <p:nvPr/>
        </p:nvSpPr>
        <p:spPr>
          <a:xfrm>
            <a:off x="1311134" y="5823483"/>
            <a:ext cx="1462689" cy="1015663"/>
          </a:xfrm>
          <a:prstGeom prst="rect">
            <a:avLst/>
          </a:prstGeom>
          <a:noFill/>
        </p:spPr>
        <p:txBody>
          <a:bodyPr wrap="square">
            <a:spAutoFit/>
          </a:bodyPr>
          <a:lstStyle/>
          <a:p>
            <a:r>
              <a:rPr lang="en-US" sz="2000" b="1" dirty="0">
                <a:cs typeface="Arial" panose="020B0604020202020204" pitchFamily="34" charset="0"/>
              </a:rPr>
              <a:t>Business closed to people</a:t>
            </a:r>
            <a:endParaRPr lang="en-US" sz="2000" dirty="0"/>
          </a:p>
        </p:txBody>
      </p:sp>
      <p:sp>
        <p:nvSpPr>
          <p:cNvPr id="29" name="TextBox 28">
            <a:extLst>
              <a:ext uri="{FF2B5EF4-FFF2-40B4-BE49-F238E27FC236}">
                <a16:creationId xmlns:a16="http://schemas.microsoft.com/office/drawing/2014/main" id="{624DA2AF-6E51-4180-8DEE-08C4BA4F2BAA}"/>
              </a:ext>
            </a:extLst>
          </p:cNvPr>
          <p:cNvSpPr txBox="1"/>
          <p:nvPr/>
        </p:nvSpPr>
        <p:spPr>
          <a:xfrm>
            <a:off x="2557856" y="5825762"/>
            <a:ext cx="1462689" cy="707886"/>
          </a:xfrm>
          <a:prstGeom prst="rect">
            <a:avLst/>
          </a:prstGeom>
          <a:noFill/>
        </p:spPr>
        <p:txBody>
          <a:bodyPr wrap="square">
            <a:spAutoFit/>
          </a:bodyPr>
          <a:lstStyle/>
          <a:p>
            <a:r>
              <a:rPr lang="en-US" sz="2000" b="1" dirty="0">
                <a:cs typeface="Arial" panose="020B0604020202020204" pitchFamily="34" charset="0"/>
              </a:rPr>
              <a:t>Open spaces</a:t>
            </a:r>
            <a:endParaRPr lang="en-US" sz="2000" dirty="0"/>
          </a:p>
        </p:txBody>
      </p:sp>
      <p:sp>
        <p:nvSpPr>
          <p:cNvPr id="30" name="TextBox 29">
            <a:extLst>
              <a:ext uri="{FF2B5EF4-FFF2-40B4-BE49-F238E27FC236}">
                <a16:creationId xmlns:a16="http://schemas.microsoft.com/office/drawing/2014/main" id="{FA757B97-F34D-4895-AC46-50F922F48F00}"/>
              </a:ext>
            </a:extLst>
          </p:cNvPr>
          <p:cNvSpPr txBox="1"/>
          <p:nvPr/>
        </p:nvSpPr>
        <p:spPr>
          <a:xfrm>
            <a:off x="1263199" y="3779237"/>
            <a:ext cx="831915" cy="584775"/>
          </a:xfrm>
          <a:prstGeom prst="rect">
            <a:avLst/>
          </a:prstGeom>
          <a:noFill/>
        </p:spPr>
        <p:txBody>
          <a:bodyPr wrap="square">
            <a:spAutoFit/>
          </a:bodyPr>
          <a:lstStyle/>
          <a:p>
            <a:r>
              <a:rPr lang="en-US" sz="3200" b="1" dirty="0"/>
              <a:t>45</a:t>
            </a:r>
          </a:p>
        </p:txBody>
      </p:sp>
      <p:sp>
        <p:nvSpPr>
          <p:cNvPr id="31" name="TextBox 30">
            <a:extLst>
              <a:ext uri="{FF2B5EF4-FFF2-40B4-BE49-F238E27FC236}">
                <a16:creationId xmlns:a16="http://schemas.microsoft.com/office/drawing/2014/main" id="{EEE6B802-4D61-4840-86F7-628E19B1837F}"/>
              </a:ext>
            </a:extLst>
          </p:cNvPr>
          <p:cNvSpPr txBox="1"/>
          <p:nvPr/>
        </p:nvSpPr>
        <p:spPr>
          <a:xfrm>
            <a:off x="1688974" y="5000065"/>
            <a:ext cx="831915" cy="584775"/>
          </a:xfrm>
          <a:prstGeom prst="rect">
            <a:avLst/>
          </a:prstGeom>
          <a:noFill/>
        </p:spPr>
        <p:txBody>
          <a:bodyPr wrap="square">
            <a:spAutoFit/>
          </a:bodyPr>
          <a:lstStyle/>
          <a:p>
            <a:r>
              <a:rPr lang="en-US" sz="3200" b="1" dirty="0"/>
              <a:t>4</a:t>
            </a:r>
          </a:p>
        </p:txBody>
      </p:sp>
      <p:sp>
        <p:nvSpPr>
          <p:cNvPr id="32" name="TextBox 31">
            <a:extLst>
              <a:ext uri="{FF2B5EF4-FFF2-40B4-BE49-F238E27FC236}">
                <a16:creationId xmlns:a16="http://schemas.microsoft.com/office/drawing/2014/main" id="{8AF8E8E3-B9EB-4EFC-B551-11B960969F01}"/>
              </a:ext>
            </a:extLst>
          </p:cNvPr>
          <p:cNvSpPr txBox="1"/>
          <p:nvPr/>
        </p:nvSpPr>
        <p:spPr>
          <a:xfrm>
            <a:off x="2473761" y="3093795"/>
            <a:ext cx="831915" cy="584775"/>
          </a:xfrm>
          <a:prstGeom prst="rect">
            <a:avLst/>
          </a:prstGeom>
          <a:noFill/>
        </p:spPr>
        <p:txBody>
          <a:bodyPr wrap="square">
            <a:spAutoFit/>
          </a:bodyPr>
          <a:lstStyle/>
          <a:p>
            <a:r>
              <a:rPr lang="en-US" sz="3200" b="1" dirty="0"/>
              <a:t>60</a:t>
            </a:r>
          </a:p>
        </p:txBody>
      </p:sp>
      <p:sp>
        <p:nvSpPr>
          <p:cNvPr id="33" name="TextBox 32">
            <a:extLst>
              <a:ext uri="{FF2B5EF4-FFF2-40B4-BE49-F238E27FC236}">
                <a16:creationId xmlns:a16="http://schemas.microsoft.com/office/drawing/2014/main" id="{6C1EAC1A-241B-4509-9A43-35D6C210FA70}"/>
              </a:ext>
            </a:extLst>
          </p:cNvPr>
          <p:cNvSpPr txBox="1"/>
          <p:nvPr/>
        </p:nvSpPr>
        <p:spPr>
          <a:xfrm>
            <a:off x="2893266" y="4608764"/>
            <a:ext cx="831915" cy="584775"/>
          </a:xfrm>
          <a:prstGeom prst="rect">
            <a:avLst/>
          </a:prstGeom>
          <a:noFill/>
        </p:spPr>
        <p:txBody>
          <a:bodyPr wrap="square">
            <a:spAutoFit/>
          </a:bodyPr>
          <a:lstStyle/>
          <a:p>
            <a:r>
              <a:rPr lang="en-US" sz="3200" b="1" dirty="0"/>
              <a:t>19</a:t>
            </a:r>
          </a:p>
        </p:txBody>
      </p:sp>
      <p:sp>
        <p:nvSpPr>
          <p:cNvPr id="34" name="TextBox 33">
            <a:extLst>
              <a:ext uri="{FF2B5EF4-FFF2-40B4-BE49-F238E27FC236}">
                <a16:creationId xmlns:a16="http://schemas.microsoft.com/office/drawing/2014/main" id="{45E2AC76-727A-41EE-8814-0F2A2F046F32}"/>
              </a:ext>
            </a:extLst>
          </p:cNvPr>
          <p:cNvSpPr txBox="1"/>
          <p:nvPr/>
        </p:nvSpPr>
        <p:spPr>
          <a:xfrm>
            <a:off x="3688269" y="3749664"/>
            <a:ext cx="831915" cy="584775"/>
          </a:xfrm>
          <a:prstGeom prst="rect">
            <a:avLst/>
          </a:prstGeom>
          <a:noFill/>
        </p:spPr>
        <p:txBody>
          <a:bodyPr wrap="square">
            <a:spAutoFit/>
          </a:bodyPr>
          <a:lstStyle/>
          <a:p>
            <a:r>
              <a:rPr lang="en-US" sz="3200" b="1" dirty="0"/>
              <a:t>44</a:t>
            </a:r>
          </a:p>
        </p:txBody>
      </p:sp>
      <p:sp>
        <p:nvSpPr>
          <p:cNvPr id="35" name="TextBox 34">
            <a:extLst>
              <a:ext uri="{FF2B5EF4-FFF2-40B4-BE49-F238E27FC236}">
                <a16:creationId xmlns:a16="http://schemas.microsoft.com/office/drawing/2014/main" id="{019A2A74-6EAE-4400-BFB4-87B0BF3D2ECF}"/>
              </a:ext>
            </a:extLst>
          </p:cNvPr>
          <p:cNvSpPr txBox="1"/>
          <p:nvPr/>
        </p:nvSpPr>
        <p:spPr>
          <a:xfrm>
            <a:off x="4142313" y="5127395"/>
            <a:ext cx="831915" cy="584775"/>
          </a:xfrm>
          <a:prstGeom prst="rect">
            <a:avLst/>
          </a:prstGeom>
          <a:noFill/>
        </p:spPr>
        <p:txBody>
          <a:bodyPr wrap="square">
            <a:spAutoFit/>
          </a:bodyPr>
          <a:lstStyle/>
          <a:p>
            <a:r>
              <a:rPr lang="en-US" sz="3200" b="1" dirty="0"/>
              <a:t>2</a:t>
            </a:r>
          </a:p>
        </p:txBody>
      </p:sp>
      <p:sp>
        <p:nvSpPr>
          <p:cNvPr id="36" name="TextBox 35">
            <a:extLst>
              <a:ext uri="{FF2B5EF4-FFF2-40B4-BE49-F238E27FC236}">
                <a16:creationId xmlns:a16="http://schemas.microsoft.com/office/drawing/2014/main" id="{4AD35FF4-D562-4D96-B501-8C55C5BB3256}"/>
              </a:ext>
            </a:extLst>
          </p:cNvPr>
          <p:cNvSpPr txBox="1"/>
          <p:nvPr/>
        </p:nvSpPr>
        <p:spPr>
          <a:xfrm>
            <a:off x="3788839" y="5832764"/>
            <a:ext cx="1462689" cy="400110"/>
          </a:xfrm>
          <a:prstGeom prst="rect">
            <a:avLst/>
          </a:prstGeom>
          <a:noFill/>
        </p:spPr>
        <p:txBody>
          <a:bodyPr wrap="square">
            <a:spAutoFit/>
          </a:bodyPr>
          <a:lstStyle/>
          <a:p>
            <a:r>
              <a:rPr lang="en-US" sz="2000" b="1" dirty="0">
                <a:cs typeface="Arial" panose="020B0604020202020204" pitchFamily="34" charset="0"/>
              </a:rPr>
              <a:t>K-12</a:t>
            </a:r>
            <a:endParaRPr lang="en-US" sz="2000" dirty="0"/>
          </a:p>
        </p:txBody>
      </p:sp>
      <p:sp>
        <p:nvSpPr>
          <p:cNvPr id="37" name="TextBox 36">
            <a:extLst>
              <a:ext uri="{FF2B5EF4-FFF2-40B4-BE49-F238E27FC236}">
                <a16:creationId xmlns:a16="http://schemas.microsoft.com/office/drawing/2014/main" id="{61D7B82D-4DE0-41B2-9FC4-0312204868FE}"/>
              </a:ext>
            </a:extLst>
          </p:cNvPr>
          <p:cNvSpPr txBox="1"/>
          <p:nvPr/>
        </p:nvSpPr>
        <p:spPr>
          <a:xfrm>
            <a:off x="4926340" y="3968372"/>
            <a:ext cx="831915" cy="584775"/>
          </a:xfrm>
          <a:prstGeom prst="rect">
            <a:avLst/>
          </a:prstGeom>
          <a:noFill/>
        </p:spPr>
        <p:txBody>
          <a:bodyPr wrap="square">
            <a:spAutoFit/>
          </a:bodyPr>
          <a:lstStyle/>
          <a:p>
            <a:r>
              <a:rPr lang="en-US" sz="3200" b="1" dirty="0"/>
              <a:t>33</a:t>
            </a:r>
          </a:p>
        </p:txBody>
      </p:sp>
      <p:sp>
        <p:nvSpPr>
          <p:cNvPr id="38" name="TextBox 37">
            <a:extLst>
              <a:ext uri="{FF2B5EF4-FFF2-40B4-BE49-F238E27FC236}">
                <a16:creationId xmlns:a16="http://schemas.microsoft.com/office/drawing/2014/main" id="{6FE78546-1369-4B63-B1C8-FEB1D5A70FBA}"/>
              </a:ext>
            </a:extLst>
          </p:cNvPr>
          <p:cNvSpPr txBox="1"/>
          <p:nvPr/>
        </p:nvSpPr>
        <p:spPr>
          <a:xfrm>
            <a:off x="5409822" y="5107012"/>
            <a:ext cx="831915" cy="584775"/>
          </a:xfrm>
          <a:prstGeom prst="rect">
            <a:avLst/>
          </a:prstGeom>
          <a:noFill/>
        </p:spPr>
        <p:txBody>
          <a:bodyPr wrap="square">
            <a:spAutoFit/>
          </a:bodyPr>
          <a:lstStyle/>
          <a:p>
            <a:r>
              <a:rPr lang="en-US" sz="3200" b="1" dirty="0"/>
              <a:t>3</a:t>
            </a:r>
          </a:p>
        </p:txBody>
      </p:sp>
      <p:sp>
        <p:nvSpPr>
          <p:cNvPr id="39" name="TextBox 38">
            <a:extLst>
              <a:ext uri="{FF2B5EF4-FFF2-40B4-BE49-F238E27FC236}">
                <a16:creationId xmlns:a16="http://schemas.microsoft.com/office/drawing/2014/main" id="{FA3A62C4-93D0-4DE0-AD29-7EF110576167}"/>
              </a:ext>
            </a:extLst>
          </p:cNvPr>
          <p:cNvSpPr txBox="1"/>
          <p:nvPr/>
        </p:nvSpPr>
        <p:spPr>
          <a:xfrm>
            <a:off x="4954604" y="5828038"/>
            <a:ext cx="1462689" cy="1015663"/>
          </a:xfrm>
          <a:prstGeom prst="rect">
            <a:avLst/>
          </a:prstGeom>
          <a:noFill/>
        </p:spPr>
        <p:txBody>
          <a:bodyPr wrap="square">
            <a:spAutoFit/>
          </a:bodyPr>
          <a:lstStyle/>
          <a:p>
            <a:r>
              <a:rPr lang="en-US" sz="2000" b="1" dirty="0">
                <a:cs typeface="Arial" panose="020B0604020202020204" pitchFamily="34" charset="0"/>
              </a:rPr>
              <a:t>Govt/</a:t>
            </a:r>
          </a:p>
          <a:p>
            <a:r>
              <a:rPr lang="en-US" sz="2000" b="1" dirty="0">
                <a:cs typeface="Arial" panose="020B0604020202020204" pitchFamily="34" charset="0"/>
              </a:rPr>
              <a:t>Military</a:t>
            </a:r>
          </a:p>
          <a:p>
            <a:r>
              <a:rPr lang="en-US" sz="2000" b="1" dirty="0">
                <a:cs typeface="Arial" panose="020B0604020202020204" pitchFamily="34" charset="0"/>
              </a:rPr>
              <a:t>Areas</a:t>
            </a:r>
            <a:endParaRPr lang="en-US" sz="2000" dirty="0"/>
          </a:p>
        </p:txBody>
      </p:sp>
      <p:cxnSp>
        <p:nvCxnSpPr>
          <p:cNvPr id="40" name="Straight Connector 39">
            <a:extLst>
              <a:ext uri="{FF2B5EF4-FFF2-40B4-BE49-F238E27FC236}">
                <a16:creationId xmlns:a16="http://schemas.microsoft.com/office/drawing/2014/main" id="{FFC2DEE6-7DCE-4F04-82F3-FB926C9AA504}"/>
              </a:ext>
            </a:extLst>
          </p:cNvPr>
          <p:cNvCxnSpPr/>
          <p:nvPr/>
        </p:nvCxnSpPr>
        <p:spPr>
          <a:xfrm>
            <a:off x="6653776" y="5801343"/>
            <a:ext cx="28280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341EB442-C225-45AA-AB5C-5BFFF2E2FAB8}"/>
              </a:ext>
            </a:extLst>
          </p:cNvPr>
          <p:cNvSpPr txBox="1"/>
          <p:nvPr/>
        </p:nvSpPr>
        <p:spPr>
          <a:xfrm>
            <a:off x="6154951" y="5841179"/>
            <a:ext cx="1462689" cy="707886"/>
          </a:xfrm>
          <a:prstGeom prst="rect">
            <a:avLst/>
          </a:prstGeom>
          <a:noFill/>
        </p:spPr>
        <p:txBody>
          <a:bodyPr wrap="square">
            <a:spAutoFit/>
          </a:bodyPr>
          <a:lstStyle/>
          <a:p>
            <a:r>
              <a:rPr lang="en-US" sz="2000" b="1" dirty="0">
                <a:cs typeface="Arial" panose="020B0604020202020204" pitchFamily="34" charset="0"/>
              </a:rPr>
              <a:t>Colleges/</a:t>
            </a:r>
          </a:p>
          <a:p>
            <a:r>
              <a:rPr lang="en-US" sz="2000" b="1" dirty="0">
                <a:cs typeface="Arial" panose="020B0604020202020204" pitchFamily="34" charset="0"/>
              </a:rPr>
              <a:t>Universities</a:t>
            </a:r>
            <a:endParaRPr lang="en-US" sz="2000" dirty="0"/>
          </a:p>
        </p:txBody>
      </p:sp>
      <p:sp>
        <p:nvSpPr>
          <p:cNvPr id="42" name="TextBox 41">
            <a:extLst>
              <a:ext uri="{FF2B5EF4-FFF2-40B4-BE49-F238E27FC236}">
                <a16:creationId xmlns:a16="http://schemas.microsoft.com/office/drawing/2014/main" id="{3C5856E9-2020-4068-ABCE-41D612EAF63F}"/>
              </a:ext>
            </a:extLst>
          </p:cNvPr>
          <p:cNvSpPr txBox="1"/>
          <p:nvPr/>
        </p:nvSpPr>
        <p:spPr>
          <a:xfrm>
            <a:off x="6154951" y="4539833"/>
            <a:ext cx="831915" cy="584775"/>
          </a:xfrm>
          <a:prstGeom prst="rect">
            <a:avLst/>
          </a:prstGeom>
          <a:noFill/>
        </p:spPr>
        <p:txBody>
          <a:bodyPr wrap="square">
            <a:spAutoFit/>
          </a:bodyPr>
          <a:lstStyle/>
          <a:p>
            <a:r>
              <a:rPr lang="en-US" sz="3200" b="1" dirty="0"/>
              <a:t>18</a:t>
            </a:r>
          </a:p>
        </p:txBody>
      </p:sp>
      <p:sp>
        <p:nvSpPr>
          <p:cNvPr id="43" name="TextBox 42">
            <a:extLst>
              <a:ext uri="{FF2B5EF4-FFF2-40B4-BE49-F238E27FC236}">
                <a16:creationId xmlns:a16="http://schemas.microsoft.com/office/drawing/2014/main" id="{87FE681F-26DB-424D-9684-0DD90025BBC3}"/>
              </a:ext>
            </a:extLst>
          </p:cNvPr>
          <p:cNvSpPr txBox="1"/>
          <p:nvPr/>
        </p:nvSpPr>
        <p:spPr>
          <a:xfrm>
            <a:off x="6594074" y="5175138"/>
            <a:ext cx="831915" cy="584775"/>
          </a:xfrm>
          <a:prstGeom prst="rect">
            <a:avLst/>
          </a:prstGeom>
          <a:noFill/>
        </p:spPr>
        <p:txBody>
          <a:bodyPr wrap="square">
            <a:spAutoFit/>
          </a:bodyPr>
          <a:lstStyle/>
          <a:p>
            <a:r>
              <a:rPr lang="en-US" sz="3200" b="1" dirty="0"/>
              <a:t>0</a:t>
            </a:r>
          </a:p>
        </p:txBody>
      </p:sp>
      <p:sp>
        <p:nvSpPr>
          <p:cNvPr id="44" name="TextBox 43">
            <a:extLst>
              <a:ext uri="{FF2B5EF4-FFF2-40B4-BE49-F238E27FC236}">
                <a16:creationId xmlns:a16="http://schemas.microsoft.com/office/drawing/2014/main" id="{0B383028-E905-46B9-97A1-84D36F98AA76}"/>
              </a:ext>
            </a:extLst>
          </p:cNvPr>
          <p:cNvSpPr txBox="1"/>
          <p:nvPr/>
        </p:nvSpPr>
        <p:spPr>
          <a:xfrm>
            <a:off x="7489237" y="5833189"/>
            <a:ext cx="1462689" cy="707886"/>
          </a:xfrm>
          <a:prstGeom prst="rect">
            <a:avLst/>
          </a:prstGeom>
          <a:noFill/>
        </p:spPr>
        <p:txBody>
          <a:bodyPr wrap="square">
            <a:spAutoFit/>
          </a:bodyPr>
          <a:lstStyle/>
          <a:p>
            <a:r>
              <a:rPr lang="en-US" sz="2000" b="1" dirty="0">
                <a:cs typeface="Arial" panose="020B0604020202020204" pitchFamily="34" charset="0"/>
              </a:rPr>
              <a:t>Health </a:t>
            </a:r>
          </a:p>
          <a:p>
            <a:r>
              <a:rPr lang="en-US" sz="2000" b="1" dirty="0">
                <a:cs typeface="Arial" panose="020B0604020202020204" pitchFamily="34" charset="0"/>
              </a:rPr>
              <a:t>Care</a:t>
            </a:r>
            <a:endParaRPr lang="en-US" sz="2000" dirty="0"/>
          </a:p>
        </p:txBody>
      </p:sp>
      <p:sp>
        <p:nvSpPr>
          <p:cNvPr id="45" name="TextBox 44">
            <a:extLst>
              <a:ext uri="{FF2B5EF4-FFF2-40B4-BE49-F238E27FC236}">
                <a16:creationId xmlns:a16="http://schemas.microsoft.com/office/drawing/2014/main" id="{14066537-6B50-4816-A144-2340348A0A39}"/>
              </a:ext>
            </a:extLst>
          </p:cNvPr>
          <p:cNvSpPr txBox="1"/>
          <p:nvPr/>
        </p:nvSpPr>
        <p:spPr>
          <a:xfrm>
            <a:off x="7383562" y="4599457"/>
            <a:ext cx="831915" cy="584775"/>
          </a:xfrm>
          <a:prstGeom prst="rect">
            <a:avLst/>
          </a:prstGeom>
          <a:noFill/>
        </p:spPr>
        <p:txBody>
          <a:bodyPr wrap="square">
            <a:spAutoFit/>
          </a:bodyPr>
          <a:lstStyle/>
          <a:p>
            <a:r>
              <a:rPr lang="en-US" sz="3200" b="1" dirty="0"/>
              <a:t>15</a:t>
            </a:r>
          </a:p>
        </p:txBody>
      </p:sp>
      <p:sp>
        <p:nvSpPr>
          <p:cNvPr id="46" name="TextBox 45">
            <a:extLst>
              <a:ext uri="{FF2B5EF4-FFF2-40B4-BE49-F238E27FC236}">
                <a16:creationId xmlns:a16="http://schemas.microsoft.com/office/drawing/2014/main" id="{95B5962E-9E74-4FDB-86E2-B714F801965B}"/>
              </a:ext>
            </a:extLst>
          </p:cNvPr>
          <p:cNvSpPr txBox="1"/>
          <p:nvPr/>
        </p:nvSpPr>
        <p:spPr>
          <a:xfrm>
            <a:off x="7849000" y="5242443"/>
            <a:ext cx="831915" cy="584775"/>
          </a:xfrm>
          <a:prstGeom prst="rect">
            <a:avLst/>
          </a:prstGeom>
          <a:noFill/>
        </p:spPr>
        <p:txBody>
          <a:bodyPr wrap="square">
            <a:spAutoFit/>
          </a:bodyPr>
          <a:lstStyle/>
          <a:p>
            <a:r>
              <a:rPr lang="en-US" sz="3200" b="1" dirty="0"/>
              <a:t>1</a:t>
            </a:r>
          </a:p>
        </p:txBody>
      </p:sp>
      <p:sp>
        <p:nvSpPr>
          <p:cNvPr id="47" name="TextBox 46">
            <a:extLst>
              <a:ext uri="{FF2B5EF4-FFF2-40B4-BE49-F238E27FC236}">
                <a16:creationId xmlns:a16="http://schemas.microsoft.com/office/drawing/2014/main" id="{0B8EE87D-4DD4-4D29-B99C-64FEBB67DF77}"/>
              </a:ext>
            </a:extLst>
          </p:cNvPr>
          <p:cNvSpPr txBox="1"/>
          <p:nvPr/>
        </p:nvSpPr>
        <p:spPr>
          <a:xfrm>
            <a:off x="8629588" y="4603267"/>
            <a:ext cx="831915" cy="584775"/>
          </a:xfrm>
          <a:prstGeom prst="rect">
            <a:avLst/>
          </a:prstGeom>
          <a:noFill/>
        </p:spPr>
        <p:txBody>
          <a:bodyPr wrap="square">
            <a:spAutoFit/>
          </a:bodyPr>
          <a:lstStyle/>
          <a:p>
            <a:r>
              <a:rPr lang="en-US" sz="3200" b="1" dirty="0"/>
              <a:t>15</a:t>
            </a:r>
          </a:p>
        </p:txBody>
      </p:sp>
      <p:sp>
        <p:nvSpPr>
          <p:cNvPr id="48" name="TextBox 47">
            <a:extLst>
              <a:ext uri="{FF2B5EF4-FFF2-40B4-BE49-F238E27FC236}">
                <a16:creationId xmlns:a16="http://schemas.microsoft.com/office/drawing/2014/main" id="{66D342E7-142B-41ED-9499-E728A085ADD2}"/>
              </a:ext>
            </a:extLst>
          </p:cNvPr>
          <p:cNvSpPr txBox="1"/>
          <p:nvPr/>
        </p:nvSpPr>
        <p:spPr>
          <a:xfrm>
            <a:off x="9095026" y="5246253"/>
            <a:ext cx="831915" cy="584775"/>
          </a:xfrm>
          <a:prstGeom prst="rect">
            <a:avLst/>
          </a:prstGeom>
          <a:noFill/>
        </p:spPr>
        <p:txBody>
          <a:bodyPr wrap="square">
            <a:spAutoFit/>
          </a:bodyPr>
          <a:lstStyle/>
          <a:p>
            <a:r>
              <a:rPr lang="en-US" sz="3200" b="1" dirty="0"/>
              <a:t>1</a:t>
            </a:r>
          </a:p>
        </p:txBody>
      </p:sp>
      <p:sp>
        <p:nvSpPr>
          <p:cNvPr id="49" name="TextBox 48">
            <a:extLst>
              <a:ext uri="{FF2B5EF4-FFF2-40B4-BE49-F238E27FC236}">
                <a16:creationId xmlns:a16="http://schemas.microsoft.com/office/drawing/2014/main" id="{A105ACE1-BD47-4CC6-8C0B-AA75C61521D4}"/>
              </a:ext>
            </a:extLst>
          </p:cNvPr>
          <p:cNvSpPr txBox="1"/>
          <p:nvPr/>
        </p:nvSpPr>
        <p:spPr>
          <a:xfrm>
            <a:off x="8686567" y="5889239"/>
            <a:ext cx="1462689" cy="707886"/>
          </a:xfrm>
          <a:prstGeom prst="rect">
            <a:avLst/>
          </a:prstGeom>
          <a:noFill/>
        </p:spPr>
        <p:txBody>
          <a:bodyPr wrap="square">
            <a:spAutoFit/>
          </a:bodyPr>
          <a:lstStyle/>
          <a:p>
            <a:r>
              <a:rPr lang="en-US" sz="2000" b="1" dirty="0">
                <a:cs typeface="Arial" panose="020B0604020202020204" pitchFamily="34" charset="0"/>
              </a:rPr>
              <a:t>House of Worship</a:t>
            </a:r>
            <a:endParaRPr lang="en-US" sz="2000" dirty="0"/>
          </a:p>
        </p:txBody>
      </p:sp>
      <p:sp>
        <p:nvSpPr>
          <p:cNvPr id="50" name="TextBox 49">
            <a:extLst>
              <a:ext uri="{FF2B5EF4-FFF2-40B4-BE49-F238E27FC236}">
                <a16:creationId xmlns:a16="http://schemas.microsoft.com/office/drawing/2014/main" id="{F4282B1B-0197-400A-A4DA-920DF884CC84}"/>
              </a:ext>
            </a:extLst>
          </p:cNvPr>
          <p:cNvSpPr txBox="1"/>
          <p:nvPr/>
        </p:nvSpPr>
        <p:spPr>
          <a:xfrm>
            <a:off x="9832015" y="4562004"/>
            <a:ext cx="831915" cy="584775"/>
          </a:xfrm>
          <a:prstGeom prst="rect">
            <a:avLst/>
          </a:prstGeom>
          <a:noFill/>
        </p:spPr>
        <p:txBody>
          <a:bodyPr wrap="square">
            <a:spAutoFit/>
          </a:bodyPr>
          <a:lstStyle/>
          <a:p>
            <a:r>
              <a:rPr lang="en-US" sz="3200" b="1" dirty="0"/>
              <a:t>16</a:t>
            </a:r>
          </a:p>
        </p:txBody>
      </p:sp>
      <p:sp>
        <p:nvSpPr>
          <p:cNvPr id="51" name="TextBox 50">
            <a:extLst>
              <a:ext uri="{FF2B5EF4-FFF2-40B4-BE49-F238E27FC236}">
                <a16:creationId xmlns:a16="http://schemas.microsoft.com/office/drawing/2014/main" id="{152EAF96-15B1-4650-9B96-ED9FDAF7EAA1}"/>
              </a:ext>
            </a:extLst>
          </p:cNvPr>
          <p:cNvSpPr txBox="1"/>
          <p:nvPr/>
        </p:nvSpPr>
        <p:spPr>
          <a:xfrm>
            <a:off x="9926941" y="5833189"/>
            <a:ext cx="1462689" cy="400110"/>
          </a:xfrm>
          <a:prstGeom prst="rect">
            <a:avLst/>
          </a:prstGeom>
          <a:noFill/>
        </p:spPr>
        <p:txBody>
          <a:bodyPr wrap="square">
            <a:spAutoFit/>
          </a:bodyPr>
          <a:lstStyle/>
          <a:p>
            <a:r>
              <a:rPr lang="en-US" sz="2000" b="1" dirty="0">
                <a:cs typeface="Arial" panose="020B0604020202020204" pitchFamily="34" charset="0"/>
              </a:rPr>
              <a:t>Residence</a:t>
            </a:r>
            <a:endParaRPr lang="en-US" sz="2000" dirty="0"/>
          </a:p>
        </p:txBody>
      </p:sp>
      <p:sp>
        <p:nvSpPr>
          <p:cNvPr id="52" name="TextBox 51">
            <a:extLst>
              <a:ext uri="{FF2B5EF4-FFF2-40B4-BE49-F238E27FC236}">
                <a16:creationId xmlns:a16="http://schemas.microsoft.com/office/drawing/2014/main" id="{E085FB2D-A0DA-4C31-9E8C-FB6EBD80F894}"/>
              </a:ext>
            </a:extLst>
          </p:cNvPr>
          <p:cNvSpPr txBox="1"/>
          <p:nvPr/>
        </p:nvSpPr>
        <p:spPr>
          <a:xfrm>
            <a:off x="10297195" y="5118441"/>
            <a:ext cx="831915" cy="584775"/>
          </a:xfrm>
          <a:prstGeom prst="rect">
            <a:avLst/>
          </a:prstGeom>
          <a:noFill/>
        </p:spPr>
        <p:txBody>
          <a:bodyPr wrap="square">
            <a:spAutoFit/>
          </a:bodyPr>
          <a:lstStyle/>
          <a:p>
            <a:r>
              <a:rPr lang="en-US" sz="3200" b="1" dirty="0"/>
              <a:t>3</a:t>
            </a:r>
          </a:p>
        </p:txBody>
      </p:sp>
      <p:cxnSp>
        <p:nvCxnSpPr>
          <p:cNvPr id="53" name="Straight Connector 52">
            <a:extLst>
              <a:ext uri="{FF2B5EF4-FFF2-40B4-BE49-F238E27FC236}">
                <a16:creationId xmlns:a16="http://schemas.microsoft.com/office/drawing/2014/main" id="{57771A5F-C9C4-4363-BE93-95736800BEB3}"/>
              </a:ext>
            </a:extLst>
          </p:cNvPr>
          <p:cNvCxnSpPr/>
          <p:nvPr/>
        </p:nvCxnSpPr>
        <p:spPr>
          <a:xfrm>
            <a:off x="11594473" y="5823483"/>
            <a:ext cx="28280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C1C1C91D-ABB4-48F3-8EBB-0E2D7F1D3A7D}"/>
              </a:ext>
            </a:extLst>
          </p:cNvPr>
          <p:cNvSpPr txBox="1"/>
          <p:nvPr/>
        </p:nvSpPr>
        <p:spPr>
          <a:xfrm>
            <a:off x="11534771" y="5275098"/>
            <a:ext cx="831915" cy="584775"/>
          </a:xfrm>
          <a:prstGeom prst="rect">
            <a:avLst/>
          </a:prstGeom>
          <a:noFill/>
        </p:spPr>
        <p:txBody>
          <a:bodyPr wrap="square">
            <a:spAutoFit/>
          </a:bodyPr>
          <a:lstStyle/>
          <a:p>
            <a:r>
              <a:rPr lang="en-US" sz="3200" b="1" dirty="0"/>
              <a:t>0</a:t>
            </a:r>
          </a:p>
        </p:txBody>
      </p:sp>
      <p:sp>
        <p:nvSpPr>
          <p:cNvPr id="55" name="TextBox 54">
            <a:extLst>
              <a:ext uri="{FF2B5EF4-FFF2-40B4-BE49-F238E27FC236}">
                <a16:creationId xmlns:a16="http://schemas.microsoft.com/office/drawing/2014/main" id="{F053C24D-3DB4-49C6-B2C0-5635A97CBE84}"/>
              </a:ext>
            </a:extLst>
          </p:cNvPr>
          <p:cNvSpPr txBox="1"/>
          <p:nvPr/>
        </p:nvSpPr>
        <p:spPr>
          <a:xfrm>
            <a:off x="11169301" y="5201418"/>
            <a:ext cx="424128" cy="584775"/>
          </a:xfrm>
          <a:prstGeom prst="rect">
            <a:avLst/>
          </a:prstGeom>
          <a:noFill/>
        </p:spPr>
        <p:txBody>
          <a:bodyPr wrap="square">
            <a:spAutoFit/>
          </a:bodyPr>
          <a:lstStyle/>
          <a:p>
            <a:r>
              <a:rPr lang="en-US" sz="3200" b="1" dirty="0"/>
              <a:t>1</a:t>
            </a:r>
          </a:p>
        </p:txBody>
      </p:sp>
      <p:sp>
        <p:nvSpPr>
          <p:cNvPr id="56" name="TextBox 55">
            <a:extLst>
              <a:ext uri="{FF2B5EF4-FFF2-40B4-BE49-F238E27FC236}">
                <a16:creationId xmlns:a16="http://schemas.microsoft.com/office/drawing/2014/main" id="{C0933B23-FE9E-4885-9C9A-4BF2133C9888}"/>
              </a:ext>
            </a:extLst>
          </p:cNvPr>
          <p:cNvSpPr txBox="1"/>
          <p:nvPr/>
        </p:nvSpPr>
        <p:spPr>
          <a:xfrm>
            <a:off x="11218183" y="5837308"/>
            <a:ext cx="853166" cy="400110"/>
          </a:xfrm>
          <a:prstGeom prst="rect">
            <a:avLst/>
          </a:prstGeom>
          <a:noFill/>
        </p:spPr>
        <p:txBody>
          <a:bodyPr wrap="square">
            <a:spAutoFit/>
          </a:bodyPr>
          <a:lstStyle/>
          <a:p>
            <a:r>
              <a:rPr lang="en-US" sz="2000" b="1" dirty="0">
                <a:cs typeface="Arial" panose="020B0604020202020204" pitchFamily="34" charset="0"/>
              </a:rPr>
              <a:t>Other</a:t>
            </a:r>
            <a:endParaRPr lang="en-US" sz="2000" dirty="0"/>
          </a:p>
        </p:txBody>
      </p:sp>
    </p:spTree>
    <p:extLst>
      <p:ext uri="{BB962C8B-B14F-4D97-AF65-F5344CB8AC3E}">
        <p14:creationId xmlns:p14="http://schemas.microsoft.com/office/powerpoint/2010/main" val="14109126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16270C5-ACF0-44A6-9CB9-99D3B0CDBB18}"/>
              </a:ext>
            </a:extLst>
          </p:cNvPr>
          <p:cNvGrpSpPr/>
          <p:nvPr/>
        </p:nvGrpSpPr>
        <p:grpSpPr>
          <a:xfrm>
            <a:off x="0" y="67629"/>
            <a:ext cx="12192000" cy="1196012"/>
            <a:chOff x="0" y="109574"/>
            <a:chExt cx="12192000" cy="1196012"/>
          </a:xfrm>
        </p:grpSpPr>
        <p:sp>
          <p:nvSpPr>
            <p:cNvPr id="3" name="Rectangle 2">
              <a:extLst>
                <a:ext uri="{FF2B5EF4-FFF2-40B4-BE49-F238E27FC236}">
                  <a16:creationId xmlns:a16="http://schemas.microsoft.com/office/drawing/2014/main" id="{85631D44-8C38-48E2-8DFB-37E467C2A4F4}"/>
                </a:ext>
              </a:extLst>
            </p:cNvPr>
            <p:cNvSpPr/>
            <p:nvPr/>
          </p:nvSpPr>
          <p:spPr>
            <a:xfrm>
              <a:off x="0" y="151001"/>
              <a:ext cx="12192000" cy="1020361"/>
            </a:xfrm>
            <a:prstGeom prst="rect">
              <a:avLst/>
            </a:prstGeom>
            <a:solidFill>
              <a:srgbClr val="00674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6000" dirty="0"/>
                <a:t>Incidents by state</a:t>
              </a:r>
            </a:p>
          </p:txBody>
        </p:sp>
        <p:pic>
          <p:nvPicPr>
            <p:cNvPr id="4" name="Picture 3">
              <a:extLst>
                <a:ext uri="{FF2B5EF4-FFF2-40B4-BE49-F238E27FC236}">
                  <a16:creationId xmlns:a16="http://schemas.microsoft.com/office/drawing/2014/main" id="{A878B6CE-35CB-4EE0-9DCC-F4FBC71C2854}"/>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377182" y="109574"/>
              <a:ext cx="1112173" cy="1196012"/>
            </a:xfrm>
            <a:prstGeom prst="rect">
              <a:avLst/>
            </a:prstGeom>
            <a:effectLst>
              <a:outerShdw blurRad="50800" dist="38100" dir="2700000" algn="tl" rotWithShape="0">
                <a:prstClr val="black">
                  <a:alpha val="40000"/>
                </a:prstClr>
              </a:outerShdw>
            </a:effectLst>
          </p:spPr>
        </p:pic>
      </p:grpSp>
      <p:sp>
        <p:nvSpPr>
          <p:cNvPr id="5" name="Text Placeholder 1">
            <a:extLst>
              <a:ext uri="{FF2B5EF4-FFF2-40B4-BE49-F238E27FC236}">
                <a16:creationId xmlns:a16="http://schemas.microsoft.com/office/drawing/2014/main" id="{9E34319A-89CF-467F-88BA-169F2D289BA7}"/>
              </a:ext>
            </a:extLst>
          </p:cNvPr>
          <p:cNvSpPr txBox="1">
            <a:spLocks/>
          </p:cNvSpPr>
          <p:nvPr/>
        </p:nvSpPr>
        <p:spPr>
          <a:xfrm>
            <a:off x="0" y="0"/>
            <a:ext cx="6238875" cy="873442"/>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4800" dirty="0">
              <a:solidFill>
                <a:schemeClr val="bg1"/>
              </a:solidFill>
            </a:endParaRPr>
          </a:p>
        </p:txBody>
      </p:sp>
      <p:sp>
        <p:nvSpPr>
          <p:cNvPr id="6" name="TextBox 5">
            <a:extLst>
              <a:ext uri="{FF2B5EF4-FFF2-40B4-BE49-F238E27FC236}">
                <a16:creationId xmlns:a16="http://schemas.microsoft.com/office/drawing/2014/main" id="{5486E3A4-EF5E-4DEF-B923-D501BB570617}"/>
              </a:ext>
            </a:extLst>
          </p:cNvPr>
          <p:cNvSpPr txBox="1"/>
          <p:nvPr/>
        </p:nvSpPr>
        <p:spPr>
          <a:xfrm>
            <a:off x="595620" y="6288321"/>
            <a:ext cx="7972147" cy="523220"/>
          </a:xfrm>
          <a:prstGeom prst="rect">
            <a:avLst/>
          </a:prstGeom>
          <a:noFill/>
        </p:spPr>
        <p:txBody>
          <a:bodyPr wrap="square">
            <a:spAutoFit/>
          </a:bodyPr>
          <a:lstStyle/>
          <a:p>
            <a:pPr lvl="1" algn="ctr"/>
            <a:r>
              <a:rPr lang="en-US" sz="2800" b="1" dirty="0">
                <a:cs typeface="Arial" panose="020B0604020202020204" pitchFamily="34" charset="0"/>
              </a:rPr>
              <a:t>Note: some occurred in 2+ states.</a:t>
            </a:r>
          </a:p>
        </p:txBody>
      </p:sp>
      <p:pic>
        <p:nvPicPr>
          <p:cNvPr id="7" name="Picture 6" descr="A picture containing text, keyboard&#10;&#10;Description automatically generated">
            <a:extLst>
              <a:ext uri="{FF2B5EF4-FFF2-40B4-BE49-F238E27FC236}">
                <a16:creationId xmlns:a16="http://schemas.microsoft.com/office/drawing/2014/main" id="{EEFE70DE-3400-44B0-B3B2-780E267B54D0}"/>
              </a:ext>
            </a:extLst>
          </p:cNvPr>
          <p:cNvPicPr>
            <a:picLocks noChangeAspect="1"/>
          </p:cNvPicPr>
          <p:nvPr/>
        </p:nvPicPr>
        <p:blipFill>
          <a:blip r:embed="rId3"/>
          <a:stretch>
            <a:fillRect/>
          </a:stretch>
        </p:blipFill>
        <p:spPr>
          <a:xfrm>
            <a:off x="1" y="1170844"/>
            <a:ext cx="7957114" cy="5683653"/>
          </a:xfrm>
          <a:prstGeom prst="rect">
            <a:avLst/>
          </a:prstGeom>
        </p:spPr>
      </p:pic>
      <p:sp>
        <p:nvSpPr>
          <p:cNvPr id="8" name="TextBox 7">
            <a:extLst>
              <a:ext uri="{FF2B5EF4-FFF2-40B4-BE49-F238E27FC236}">
                <a16:creationId xmlns:a16="http://schemas.microsoft.com/office/drawing/2014/main" id="{20C184CC-2350-484F-9641-E4AADED29CFE}"/>
              </a:ext>
            </a:extLst>
          </p:cNvPr>
          <p:cNvSpPr txBox="1"/>
          <p:nvPr/>
        </p:nvSpPr>
        <p:spPr>
          <a:xfrm>
            <a:off x="8064427" y="1271512"/>
            <a:ext cx="3987924" cy="4517444"/>
          </a:xfrm>
          <a:prstGeom prst="rect">
            <a:avLst/>
          </a:prstGeom>
          <a:noFill/>
        </p:spPr>
        <p:txBody>
          <a:bodyPr wrap="square" numCol="2" rtlCol="0">
            <a:noAutofit/>
          </a:bodyPr>
          <a:lstStyle/>
          <a:p>
            <a:pPr marL="0" marR="0">
              <a:lnSpc>
                <a:spcPct val="107000"/>
              </a:lnSpc>
              <a:spcBef>
                <a:spcPts val="0"/>
              </a:spcBef>
              <a:spcAft>
                <a:spcPts val="0"/>
              </a:spcAft>
            </a:pPr>
            <a:r>
              <a:rPr lang="en-US" sz="1300" b="1" dirty="0">
                <a:effectLst/>
                <a:latin typeface="Arial Narrow" panose="020B0606020202030204" pitchFamily="34" charset="0"/>
                <a:ea typeface="Times New Roman" panose="02020603050405020304" pitchFamily="18" charset="0"/>
                <a:cs typeface="Times New Roman" panose="02020603050405020304" pitchFamily="18" charset="0"/>
              </a:rPr>
              <a:t>Alabama</a:t>
            </a:r>
            <a:r>
              <a:rPr lang="en-US" sz="1300" dirty="0">
                <a:effectLst/>
                <a:latin typeface="Arial Narrow" panose="020B0606020202030204" pitchFamily="34" charset="0"/>
                <a:ea typeface="Times New Roman" panose="02020603050405020304" pitchFamily="18" charset="0"/>
                <a:cs typeface="Times New Roman" panose="02020603050405020304" pitchFamily="18" charset="0"/>
              </a:rPr>
              <a:t> - 10</a:t>
            </a:r>
            <a:br>
              <a:rPr lang="en-US" sz="1300" dirty="0">
                <a:effectLst/>
                <a:latin typeface="Arial Narrow" panose="020B0606020202030204" pitchFamily="34" charset="0"/>
                <a:ea typeface="Times New Roman" panose="02020603050405020304" pitchFamily="18" charset="0"/>
                <a:cs typeface="Times New Roman" panose="02020603050405020304" pitchFamily="18" charset="0"/>
              </a:rPr>
            </a:br>
            <a:r>
              <a:rPr lang="en-US" sz="1300" b="1" dirty="0">
                <a:effectLst/>
                <a:latin typeface="Arial Narrow" panose="020B0606020202030204" pitchFamily="34" charset="0"/>
                <a:ea typeface="Times New Roman" panose="02020603050405020304" pitchFamily="18" charset="0"/>
                <a:cs typeface="Times New Roman" panose="02020603050405020304" pitchFamily="18" charset="0"/>
              </a:rPr>
              <a:t>Alaska</a:t>
            </a:r>
            <a:r>
              <a:rPr lang="en-US" sz="1300" dirty="0">
                <a:effectLst/>
                <a:latin typeface="Arial Narrow" panose="020B0606020202030204" pitchFamily="34" charset="0"/>
                <a:ea typeface="Times New Roman" panose="02020603050405020304" pitchFamily="18" charset="0"/>
                <a:cs typeface="Times New Roman" panose="02020603050405020304" pitchFamily="18" charset="0"/>
              </a:rPr>
              <a:t> - 1</a:t>
            </a:r>
            <a:br>
              <a:rPr lang="en-US" sz="1300" dirty="0">
                <a:effectLst/>
                <a:latin typeface="Arial Narrow" panose="020B0606020202030204" pitchFamily="34" charset="0"/>
                <a:ea typeface="Times New Roman" panose="02020603050405020304" pitchFamily="18" charset="0"/>
                <a:cs typeface="Times New Roman" panose="02020603050405020304" pitchFamily="18" charset="0"/>
              </a:rPr>
            </a:br>
            <a:r>
              <a:rPr lang="en-US" sz="1300" b="1" dirty="0">
                <a:effectLst/>
                <a:latin typeface="Arial Narrow" panose="020B0606020202030204" pitchFamily="34" charset="0"/>
                <a:ea typeface="Times New Roman" panose="02020603050405020304" pitchFamily="18" charset="0"/>
                <a:cs typeface="Times New Roman" panose="02020603050405020304" pitchFamily="18" charset="0"/>
              </a:rPr>
              <a:t>Arizona</a:t>
            </a:r>
            <a:r>
              <a:rPr lang="en-US" sz="1300" dirty="0">
                <a:effectLst/>
                <a:latin typeface="Arial Narrow" panose="020B0606020202030204" pitchFamily="34" charset="0"/>
                <a:ea typeface="Times New Roman" panose="02020603050405020304" pitchFamily="18" charset="0"/>
                <a:cs typeface="Times New Roman" panose="02020603050405020304" pitchFamily="18" charset="0"/>
              </a:rPr>
              <a:t> - 11</a:t>
            </a:r>
            <a:br>
              <a:rPr lang="en-US" sz="1300" dirty="0">
                <a:effectLst/>
                <a:latin typeface="Arial Narrow" panose="020B0606020202030204" pitchFamily="34" charset="0"/>
                <a:ea typeface="Times New Roman" panose="02020603050405020304" pitchFamily="18" charset="0"/>
                <a:cs typeface="Times New Roman" panose="02020603050405020304" pitchFamily="18" charset="0"/>
              </a:rPr>
            </a:br>
            <a:r>
              <a:rPr lang="en-US" sz="1300" b="1" dirty="0">
                <a:effectLst/>
                <a:latin typeface="Arial Narrow" panose="020B0606020202030204" pitchFamily="34" charset="0"/>
                <a:ea typeface="Times New Roman" panose="02020603050405020304" pitchFamily="18" charset="0"/>
                <a:cs typeface="Times New Roman" panose="02020603050405020304" pitchFamily="18" charset="0"/>
              </a:rPr>
              <a:t>Arkansas</a:t>
            </a:r>
            <a:r>
              <a:rPr lang="en-US" sz="1300" dirty="0">
                <a:effectLst/>
                <a:latin typeface="Arial Narrow" panose="020B0606020202030204" pitchFamily="34" charset="0"/>
                <a:ea typeface="Times New Roman" panose="02020603050405020304" pitchFamily="18" charset="0"/>
                <a:cs typeface="Times New Roman" panose="02020603050405020304" pitchFamily="18" charset="0"/>
              </a:rPr>
              <a:t> - 3</a:t>
            </a:r>
            <a:br>
              <a:rPr lang="en-US" sz="1300" dirty="0">
                <a:effectLst/>
                <a:latin typeface="Arial Narrow" panose="020B0606020202030204" pitchFamily="34" charset="0"/>
                <a:ea typeface="Times New Roman" panose="02020603050405020304" pitchFamily="18" charset="0"/>
                <a:cs typeface="Times New Roman" panose="02020603050405020304" pitchFamily="18" charset="0"/>
              </a:rPr>
            </a:br>
            <a:r>
              <a:rPr lang="en-US" sz="1300" b="1" dirty="0">
                <a:effectLst/>
                <a:latin typeface="Arial Narrow" panose="020B0606020202030204" pitchFamily="34" charset="0"/>
                <a:ea typeface="Times New Roman" panose="02020603050405020304" pitchFamily="18" charset="0"/>
                <a:cs typeface="Times New Roman" panose="02020603050405020304" pitchFamily="18" charset="0"/>
              </a:rPr>
              <a:t>California</a:t>
            </a:r>
            <a:r>
              <a:rPr lang="en-US" sz="1300" dirty="0">
                <a:effectLst/>
                <a:latin typeface="Arial Narrow" panose="020B0606020202030204" pitchFamily="34" charset="0"/>
                <a:ea typeface="Times New Roman" panose="02020603050405020304" pitchFamily="18" charset="0"/>
                <a:cs typeface="Times New Roman" panose="02020603050405020304" pitchFamily="18" charset="0"/>
              </a:rPr>
              <a:t> - 54</a:t>
            </a:r>
            <a:br>
              <a:rPr lang="en-US" sz="1300" dirty="0">
                <a:effectLst/>
                <a:latin typeface="Arial Narrow" panose="020B0606020202030204" pitchFamily="34" charset="0"/>
                <a:ea typeface="Times New Roman" panose="02020603050405020304" pitchFamily="18" charset="0"/>
                <a:cs typeface="Times New Roman" panose="02020603050405020304" pitchFamily="18" charset="0"/>
              </a:rPr>
            </a:br>
            <a:r>
              <a:rPr lang="en-US" sz="1300" b="1" dirty="0">
                <a:effectLst/>
                <a:latin typeface="Arial Narrow" panose="020B0606020202030204" pitchFamily="34" charset="0"/>
                <a:ea typeface="Times New Roman" panose="02020603050405020304" pitchFamily="18" charset="0"/>
                <a:cs typeface="Times New Roman" panose="02020603050405020304" pitchFamily="18" charset="0"/>
              </a:rPr>
              <a:t>Colorado</a:t>
            </a:r>
            <a:r>
              <a:rPr lang="en-US" sz="1300" dirty="0">
                <a:effectLst/>
                <a:latin typeface="Arial Narrow" panose="020B0606020202030204" pitchFamily="34" charset="0"/>
                <a:ea typeface="Times New Roman" panose="02020603050405020304" pitchFamily="18" charset="0"/>
                <a:cs typeface="Times New Roman" panose="02020603050405020304" pitchFamily="18" charset="0"/>
              </a:rPr>
              <a:t> - 17</a:t>
            </a:r>
            <a:br>
              <a:rPr lang="en-US" sz="1300" dirty="0">
                <a:effectLst/>
                <a:latin typeface="Arial Narrow" panose="020B0606020202030204" pitchFamily="34" charset="0"/>
                <a:ea typeface="Times New Roman" panose="02020603050405020304" pitchFamily="18" charset="0"/>
                <a:cs typeface="Times New Roman" panose="02020603050405020304" pitchFamily="18" charset="0"/>
              </a:rPr>
            </a:br>
            <a:r>
              <a:rPr lang="en-US" sz="1300" b="1" dirty="0">
                <a:effectLst/>
                <a:latin typeface="Arial Narrow" panose="020B0606020202030204" pitchFamily="34" charset="0"/>
                <a:ea typeface="Times New Roman" panose="02020603050405020304" pitchFamily="18" charset="0"/>
                <a:cs typeface="Times New Roman" panose="02020603050405020304" pitchFamily="18" charset="0"/>
              </a:rPr>
              <a:t>Connecticut</a:t>
            </a:r>
            <a:r>
              <a:rPr lang="en-US" sz="1300" dirty="0">
                <a:effectLst/>
                <a:latin typeface="Arial Narrow" panose="020B0606020202030204" pitchFamily="34" charset="0"/>
                <a:ea typeface="Times New Roman" panose="02020603050405020304" pitchFamily="18" charset="0"/>
                <a:cs typeface="Times New Roman" panose="02020603050405020304" pitchFamily="18" charset="0"/>
              </a:rPr>
              <a:t> - 3</a:t>
            </a:r>
            <a:br>
              <a:rPr lang="en-US" sz="1300" dirty="0">
                <a:effectLst/>
                <a:latin typeface="Arial Narrow" panose="020B0606020202030204" pitchFamily="34" charset="0"/>
                <a:ea typeface="Times New Roman" panose="02020603050405020304" pitchFamily="18" charset="0"/>
                <a:cs typeface="Times New Roman" panose="02020603050405020304" pitchFamily="18" charset="0"/>
              </a:rPr>
            </a:br>
            <a:r>
              <a:rPr lang="en-US" sz="1300" b="1" dirty="0">
                <a:effectLst/>
                <a:latin typeface="Arial Narrow" panose="020B0606020202030204" pitchFamily="34" charset="0"/>
                <a:ea typeface="Times New Roman" panose="02020603050405020304" pitchFamily="18" charset="0"/>
                <a:cs typeface="Times New Roman" panose="02020603050405020304" pitchFamily="18" charset="0"/>
              </a:rPr>
              <a:t>Delaware</a:t>
            </a:r>
            <a:r>
              <a:rPr lang="en-US" sz="1300" dirty="0">
                <a:effectLst/>
                <a:latin typeface="Arial Narrow" panose="020B0606020202030204" pitchFamily="34" charset="0"/>
                <a:ea typeface="Times New Roman" panose="02020603050405020304" pitchFamily="18" charset="0"/>
                <a:cs typeface="Times New Roman" panose="02020603050405020304" pitchFamily="18" charset="0"/>
              </a:rPr>
              <a:t> - 0</a:t>
            </a:r>
            <a:br>
              <a:rPr lang="en-US" sz="1300" dirty="0">
                <a:effectLst/>
                <a:latin typeface="Arial Narrow" panose="020B0606020202030204" pitchFamily="34" charset="0"/>
                <a:ea typeface="Times New Roman" panose="02020603050405020304" pitchFamily="18" charset="0"/>
                <a:cs typeface="Times New Roman" panose="02020603050405020304" pitchFamily="18" charset="0"/>
              </a:rPr>
            </a:br>
            <a:r>
              <a:rPr lang="en-US" sz="1300" b="1" dirty="0">
                <a:effectLst/>
                <a:latin typeface="Arial Narrow" panose="020B0606020202030204" pitchFamily="34" charset="0"/>
                <a:ea typeface="Times New Roman" panose="02020603050405020304" pitchFamily="18" charset="0"/>
                <a:cs typeface="Times New Roman" panose="02020603050405020304" pitchFamily="18" charset="0"/>
              </a:rPr>
              <a:t>Florida</a:t>
            </a:r>
            <a:r>
              <a:rPr lang="en-US" sz="1300" dirty="0">
                <a:effectLst/>
                <a:latin typeface="Arial Narrow" panose="020B0606020202030204" pitchFamily="34" charset="0"/>
                <a:ea typeface="Times New Roman" panose="02020603050405020304" pitchFamily="18" charset="0"/>
                <a:cs typeface="Times New Roman" panose="02020603050405020304" pitchFamily="18" charset="0"/>
              </a:rPr>
              <a:t> - 34</a:t>
            </a:r>
            <a:br>
              <a:rPr lang="en-US" sz="1300" dirty="0">
                <a:effectLst/>
                <a:latin typeface="Arial Narrow" panose="020B0606020202030204" pitchFamily="34" charset="0"/>
                <a:ea typeface="Times New Roman" panose="02020603050405020304" pitchFamily="18" charset="0"/>
                <a:cs typeface="Times New Roman" panose="02020603050405020304" pitchFamily="18" charset="0"/>
              </a:rPr>
            </a:br>
            <a:r>
              <a:rPr lang="en-US" sz="1300" b="1" dirty="0">
                <a:effectLst/>
                <a:latin typeface="Arial Narrow" panose="020B0606020202030204" pitchFamily="34" charset="0"/>
                <a:ea typeface="Times New Roman" panose="02020603050405020304" pitchFamily="18" charset="0"/>
                <a:cs typeface="Times New Roman" panose="02020603050405020304" pitchFamily="18" charset="0"/>
              </a:rPr>
              <a:t>Georgia</a:t>
            </a:r>
            <a:r>
              <a:rPr lang="en-US" sz="1300" dirty="0">
                <a:effectLst/>
                <a:latin typeface="Arial Narrow" panose="020B0606020202030204" pitchFamily="34" charset="0"/>
                <a:ea typeface="Times New Roman" panose="02020603050405020304" pitchFamily="18" charset="0"/>
                <a:cs typeface="Times New Roman" panose="02020603050405020304" pitchFamily="18" charset="0"/>
              </a:rPr>
              <a:t> - 9</a:t>
            </a:r>
            <a:br>
              <a:rPr lang="en-US" sz="1300" dirty="0">
                <a:effectLst/>
                <a:latin typeface="Arial Narrow" panose="020B0606020202030204" pitchFamily="34" charset="0"/>
                <a:ea typeface="Times New Roman" panose="02020603050405020304" pitchFamily="18" charset="0"/>
                <a:cs typeface="Times New Roman" panose="02020603050405020304" pitchFamily="18" charset="0"/>
              </a:rPr>
            </a:br>
            <a:r>
              <a:rPr lang="en-US" sz="1300" b="1" dirty="0">
                <a:effectLst/>
                <a:latin typeface="Arial Narrow" panose="020B0606020202030204" pitchFamily="34" charset="0"/>
                <a:ea typeface="Times New Roman" panose="02020603050405020304" pitchFamily="18" charset="0"/>
                <a:cs typeface="Times New Roman" panose="02020603050405020304" pitchFamily="18" charset="0"/>
              </a:rPr>
              <a:t>Hawaii</a:t>
            </a:r>
            <a:r>
              <a:rPr lang="en-US" sz="1300" dirty="0">
                <a:effectLst/>
                <a:latin typeface="Arial Narrow" panose="020B0606020202030204" pitchFamily="34" charset="0"/>
                <a:ea typeface="Times New Roman" panose="02020603050405020304" pitchFamily="18" charset="0"/>
                <a:cs typeface="Times New Roman" panose="02020603050405020304" pitchFamily="18" charset="0"/>
              </a:rPr>
              <a:t> - 1</a:t>
            </a:r>
            <a:br>
              <a:rPr lang="en-US" sz="1300" dirty="0">
                <a:effectLst/>
                <a:latin typeface="Arial Narrow" panose="020B0606020202030204" pitchFamily="34" charset="0"/>
                <a:ea typeface="Times New Roman" panose="02020603050405020304" pitchFamily="18" charset="0"/>
                <a:cs typeface="Times New Roman" panose="02020603050405020304" pitchFamily="18" charset="0"/>
              </a:rPr>
            </a:br>
            <a:r>
              <a:rPr lang="en-US" sz="1300" b="1" dirty="0">
                <a:effectLst/>
                <a:latin typeface="Arial Narrow" panose="020B0606020202030204" pitchFamily="34" charset="0"/>
                <a:ea typeface="Times New Roman" panose="02020603050405020304" pitchFamily="18" charset="0"/>
                <a:cs typeface="Times New Roman" panose="02020603050405020304" pitchFamily="18" charset="0"/>
              </a:rPr>
              <a:t>Idaho</a:t>
            </a:r>
            <a:r>
              <a:rPr lang="en-US" sz="1300" dirty="0">
                <a:effectLst/>
                <a:latin typeface="Arial Narrow" panose="020B0606020202030204" pitchFamily="34" charset="0"/>
                <a:ea typeface="Times New Roman" panose="02020603050405020304" pitchFamily="18" charset="0"/>
                <a:cs typeface="Times New Roman" panose="02020603050405020304" pitchFamily="18" charset="0"/>
              </a:rPr>
              <a:t> - 6</a:t>
            </a:r>
            <a:br>
              <a:rPr lang="en-US" sz="1300" dirty="0">
                <a:effectLst/>
                <a:latin typeface="Arial Narrow" panose="020B0606020202030204" pitchFamily="34" charset="0"/>
                <a:ea typeface="Times New Roman" panose="02020603050405020304" pitchFamily="18" charset="0"/>
                <a:cs typeface="Times New Roman" panose="02020603050405020304" pitchFamily="18" charset="0"/>
              </a:rPr>
            </a:br>
            <a:r>
              <a:rPr lang="en-US" sz="1300" b="1" dirty="0">
                <a:effectLst/>
                <a:latin typeface="Arial Narrow" panose="020B0606020202030204" pitchFamily="34" charset="0"/>
                <a:ea typeface="Times New Roman" panose="02020603050405020304" pitchFamily="18" charset="0"/>
                <a:cs typeface="Times New Roman" panose="02020603050405020304" pitchFamily="18" charset="0"/>
              </a:rPr>
              <a:t>Illinois</a:t>
            </a:r>
            <a:r>
              <a:rPr lang="en-US" sz="1300" dirty="0">
                <a:effectLst/>
                <a:latin typeface="Arial Narrow" panose="020B0606020202030204" pitchFamily="34" charset="0"/>
                <a:ea typeface="Times New Roman" panose="02020603050405020304" pitchFamily="18" charset="0"/>
                <a:cs typeface="Times New Roman" panose="02020603050405020304" pitchFamily="18" charset="0"/>
              </a:rPr>
              <a:t> - 18</a:t>
            </a:r>
            <a:endParaRPr lang="en-US" sz="1300" dirty="0">
              <a:effectLst/>
              <a:latin typeface="Arial Narrow" panose="020B0606020202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300" b="1" dirty="0">
                <a:effectLst/>
                <a:latin typeface="Arial Narrow" panose="020B0606020202030204" pitchFamily="34" charset="0"/>
                <a:ea typeface="Times New Roman" panose="02020603050405020304" pitchFamily="18" charset="0"/>
                <a:cs typeface="Times New Roman" panose="02020603050405020304" pitchFamily="18" charset="0"/>
              </a:rPr>
              <a:t>Indiana</a:t>
            </a:r>
            <a:r>
              <a:rPr lang="en-US" sz="1300" dirty="0">
                <a:effectLst/>
                <a:latin typeface="Arial Narrow" panose="020B0606020202030204" pitchFamily="34" charset="0"/>
                <a:ea typeface="Times New Roman" panose="02020603050405020304" pitchFamily="18" charset="0"/>
                <a:cs typeface="Times New Roman" panose="02020603050405020304" pitchFamily="18" charset="0"/>
              </a:rPr>
              <a:t> - 8</a:t>
            </a:r>
            <a:br>
              <a:rPr lang="en-US" sz="1300" dirty="0">
                <a:effectLst/>
                <a:latin typeface="Arial Narrow" panose="020B0606020202030204" pitchFamily="34" charset="0"/>
                <a:ea typeface="Times New Roman" panose="02020603050405020304" pitchFamily="18" charset="0"/>
                <a:cs typeface="Times New Roman" panose="02020603050405020304" pitchFamily="18" charset="0"/>
              </a:rPr>
            </a:br>
            <a:r>
              <a:rPr lang="en-US" sz="1300" b="1" dirty="0">
                <a:effectLst/>
                <a:latin typeface="Arial Narrow" panose="020B0606020202030204" pitchFamily="34" charset="0"/>
                <a:ea typeface="Times New Roman" panose="02020603050405020304" pitchFamily="18" charset="0"/>
                <a:cs typeface="Times New Roman" panose="02020603050405020304" pitchFamily="18" charset="0"/>
              </a:rPr>
              <a:t>Iowa</a:t>
            </a:r>
            <a:r>
              <a:rPr lang="en-US" sz="1300" dirty="0">
                <a:effectLst/>
                <a:latin typeface="Arial Narrow" panose="020B0606020202030204" pitchFamily="34" charset="0"/>
                <a:ea typeface="Times New Roman" panose="02020603050405020304" pitchFamily="18" charset="0"/>
                <a:cs typeface="Times New Roman" panose="02020603050405020304" pitchFamily="18" charset="0"/>
              </a:rPr>
              <a:t> - 1</a:t>
            </a:r>
            <a:br>
              <a:rPr lang="en-US" sz="1300" dirty="0">
                <a:effectLst/>
                <a:latin typeface="Arial Narrow" panose="020B0606020202030204" pitchFamily="34" charset="0"/>
                <a:ea typeface="Times New Roman" panose="02020603050405020304" pitchFamily="18" charset="0"/>
                <a:cs typeface="Times New Roman" panose="02020603050405020304" pitchFamily="18" charset="0"/>
              </a:rPr>
            </a:br>
            <a:r>
              <a:rPr lang="en-US" sz="1300" b="1" dirty="0">
                <a:effectLst/>
                <a:latin typeface="Arial Narrow" panose="020B0606020202030204" pitchFamily="34" charset="0"/>
                <a:ea typeface="Times New Roman" panose="02020603050405020304" pitchFamily="18" charset="0"/>
                <a:cs typeface="Times New Roman" panose="02020603050405020304" pitchFamily="18" charset="0"/>
              </a:rPr>
              <a:t>Kansas</a:t>
            </a:r>
            <a:r>
              <a:rPr lang="en-US" sz="1300" dirty="0">
                <a:effectLst/>
                <a:latin typeface="Arial Narrow" panose="020B0606020202030204" pitchFamily="34" charset="0"/>
                <a:ea typeface="Times New Roman" panose="02020603050405020304" pitchFamily="18" charset="0"/>
                <a:cs typeface="Times New Roman" panose="02020603050405020304" pitchFamily="18" charset="0"/>
              </a:rPr>
              <a:t> - 8</a:t>
            </a:r>
            <a:br>
              <a:rPr lang="en-US" sz="1300" dirty="0">
                <a:effectLst/>
                <a:latin typeface="Arial Narrow" panose="020B0606020202030204" pitchFamily="34" charset="0"/>
                <a:ea typeface="Times New Roman" panose="02020603050405020304" pitchFamily="18" charset="0"/>
                <a:cs typeface="Times New Roman" panose="02020603050405020304" pitchFamily="18" charset="0"/>
              </a:rPr>
            </a:br>
            <a:r>
              <a:rPr lang="en-US" sz="1300" b="1" dirty="0">
                <a:effectLst/>
                <a:latin typeface="Arial Narrow" panose="020B0606020202030204" pitchFamily="34" charset="0"/>
                <a:ea typeface="Times New Roman" panose="02020603050405020304" pitchFamily="18" charset="0"/>
                <a:cs typeface="Times New Roman" panose="02020603050405020304" pitchFamily="18" charset="0"/>
              </a:rPr>
              <a:t>Kentucky</a:t>
            </a:r>
            <a:r>
              <a:rPr lang="en-US" sz="1300" dirty="0">
                <a:effectLst/>
                <a:latin typeface="Arial Narrow" panose="020B0606020202030204" pitchFamily="34" charset="0"/>
                <a:ea typeface="Times New Roman" panose="02020603050405020304" pitchFamily="18" charset="0"/>
                <a:cs typeface="Times New Roman" panose="02020603050405020304" pitchFamily="18" charset="0"/>
              </a:rPr>
              <a:t> - 6</a:t>
            </a:r>
            <a:br>
              <a:rPr lang="en-US" sz="1300" dirty="0">
                <a:effectLst/>
                <a:latin typeface="Arial Narrow" panose="020B0606020202030204" pitchFamily="34" charset="0"/>
                <a:ea typeface="Times New Roman" panose="02020603050405020304" pitchFamily="18" charset="0"/>
                <a:cs typeface="Times New Roman" panose="02020603050405020304" pitchFamily="18" charset="0"/>
              </a:rPr>
            </a:br>
            <a:r>
              <a:rPr lang="en-US" sz="1300" b="1" dirty="0">
                <a:effectLst/>
                <a:latin typeface="Arial Narrow" panose="020B0606020202030204" pitchFamily="34" charset="0"/>
                <a:ea typeface="Times New Roman" panose="02020603050405020304" pitchFamily="18" charset="0"/>
                <a:cs typeface="Times New Roman" panose="02020603050405020304" pitchFamily="18" charset="0"/>
              </a:rPr>
              <a:t>Louisiana</a:t>
            </a:r>
            <a:r>
              <a:rPr lang="en-US" sz="1300" dirty="0">
                <a:effectLst/>
                <a:latin typeface="Arial Narrow" panose="020B0606020202030204" pitchFamily="34" charset="0"/>
                <a:ea typeface="Times New Roman" panose="02020603050405020304" pitchFamily="18" charset="0"/>
                <a:cs typeface="Times New Roman" panose="02020603050405020304" pitchFamily="18" charset="0"/>
              </a:rPr>
              <a:t> - 7</a:t>
            </a:r>
            <a:br>
              <a:rPr lang="en-US" sz="1300" dirty="0">
                <a:effectLst/>
                <a:latin typeface="Arial Narrow" panose="020B0606020202030204" pitchFamily="34" charset="0"/>
                <a:ea typeface="Times New Roman" panose="02020603050405020304" pitchFamily="18" charset="0"/>
                <a:cs typeface="Times New Roman" panose="02020603050405020304" pitchFamily="18" charset="0"/>
              </a:rPr>
            </a:br>
            <a:r>
              <a:rPr lang="en-US" sz="1300" b="1" dirty="0">
                <a:effectLst/>
                <a:latin typeface="Arial Narrow" panose="020B0606020202030204" pitchFamily="34" charset="0"/>
                <a:ea typeface="Times New Roman" panose="02020603050405020304" pitchFamily="18" charset="0"/>
                <a:cs typeface="Times New Roman" panose="02020603050405020304" pitchFamily="18" charset="0"/>
              </a:rPr>
              <a:t>Maine</a:t>
            </a:r>
            <a:r>
              <a:rPr lang="en-US" sz="1300" dirty="0">
                <a:effectLst/>
                <a:latin typeface="Arial Narrow" panose="020B0606020202030204" pitchFamily="34" charset="0"/>
                <a:ea typeface="Times New Roman" panose="02020603050405020304" pitchFamily="18" charset="0"/>
                <a:cs typeface="Times New Roman" panose="02020603050405020304" pitchFamily="18" charset="0"/>
              </a:rPr>
              <a:t> - 0</a:t>
            </a:r>
            <a:br>
              <a:rPr lang="en-US" sz="1300" dirty="0">
                <a:effectLst/>
                <a:latin typeface="Arial Narrow" panose="020B0606020202030204" pitchFamily="34" charset="0"/>
                <a:ea typeface="Times New Roman" panose="02020603050405020304" pitchFamily="18" charset="0"/>
                <a:cs typeface="Times New Roman" panose="02020603050405020304" pitchFamily="18" charset="0"/>
              </a:rPr>
            </a:br>
            <a:r>
              <a:rPr lang="en-US" sz="1300" b="1" dirty="0">
                <a:effectLst/>
                <a:latin typeface="Arial Narrow" panose="020B0606020202030204" pitchFamily="34" charset="0"/>
                <a:ea typeface="Times New Roman" panose="02020603050405020304" pitchFamily="18" charset="0"/>
                <a:cs typeface="Times New Roman" panose="02020603050405020304" pitchFamily="18" charset="0"/>
              </a:rPr>
              <a:t>Maryland</a:t>
            </a:r>
            <a:r>
              <a:rPr lang="en-US" sz="1300" dirty="0">
                <a:effectLst/>
                <a:latin typeface="Arial Narrow" panose="020B0606020202030204" pitchFamily="34" charset="0"/>
                <a:ea typeface="Times New Roman" panose="02020603050405020304" pitchFamily="18" charset="0"/>
                <a:cs typeface="Times New Roman" panose="02020603050405020304" pitchFamily="18" charset="0"/>
              </a:rPr>
              <a:t> - 10</a:t>
            </a:r>
            <a:br>
              <a:rPr lang="en-US" sz="1300" dirty="0">
                <a:effectLst/>
                <a:latin typeface="Arial Narrow" panose="020B0606020202030204" pitchFamily="34" charset="0"/>
                <a:ea typeface="Times New Roman" panose="02020603050405020304" pitchFamily="18" charset="0"/>
                <a:cs typeface="Times New Roman" panose="02020603050405020304" pitchFamily="18" charset="0"/>
              </a:rPr>
            </a:br>
            <a:r>
              <a:rPr lang="en-US" sz="1300" b="1" dirty="0">
                <a:effectLst/>
                <a:latin typeface="Arial Narrow" panose="020B0606020202030204" pitchFamily="34" charset="0"/>
                <a:ea typeface="Times New Roman" panose="02020603050405020304" pitchFamily="18" charset="0"/>
                <a:cs typeface="Times New Roman" panose="02020603050405020304" pitchFamily="18" charset="0"/>
              </a:rPr>
              <a:t>Massachusetts</a:t>
            </a:r>
            <a:r>
              <a:rPr lang="en-US" sz="1300" dirty="0">
                <a:effectLst/>
                <a:latin typeface="Arial Narrow" panose="020B0606020202030204" pitchFamily="34" charset="0"/>
                <a:ea typeface="Times New Roman" panose="02020603050405020304" pitchFamily="18" charset="0"/>
                <a:cs typeface="Times New Roman" panose="02020603050405020304" pitchFamily="18" charset="0"/>
              </a:rPr>
              <a:t> - 2</a:t>
            </a:r>
            <a:br>
              <a:rPr lang="en-US" sz="1300" dirty="0">
                <a:effectLst/>
                <a:latin typeface="Arial Narrow" panose="020B0606020202030204" pitchFamily="34" charset="0"/>
                <a:ea typeface="Times New Roman" panose="02020603050405020304" pitchFamily="18" charset="0"/>
                <a:cs typeface="Times New Roman" panose="02020603050405020304" pitchFamily="18" charset="0"/>
              </a:rPr>
            </a:br>
            <a:r>
              <a:rPr lang="en-US" sz="1300" b="1" dirty="0">
                <a:effectLst/>
                <a:latin typeface="Arial Narrow" panose="020B0606020202030204" pitchFamily="34" charset="0"/>
                <a:ea typeface="Times New Roman" panose="02020603050405020304" pitchFamily="18" charset="0"/>
                <a:cs typeface="Times New Roman" panose="02020603050405020304" pitchFamily="18" charset="0"/>
              </a:rPr>
              <a:t>Michigan</a:t>
            </a:r>
            <a:r>
              <a:rPr lang="en-US" sz="1300" dirty="0">
                <a:effectLst/>
                <a:latin typeface="Arial Narrow" panose="020B0606020202030204" pitchFamily="34" charset="0"/>
                <a:ea typeface="Times New Roman" panose="02020603050405020304" pitchFamily="18" charset="0"/>
                <a:cs typeface="Times New Roman" panose="02020603050405020304" pitchFamily="18" charset="0"/>
              </a:rPr>
              <a:t> - 6</a:t>
            </a:r>
            <a:br>
              <a:rPr lang="en-US" sz="1300" dirty="0">
                <a:effectLst/>
                <a:latin typeface="Arial Narrow" panose="020B0606020202030204" pitchFamily="34" charset="0"/>
                <a:ea typeface="Times New Roman" panose="02020603050405020304" pitchFamily="18" charset="0"/>
                <a:cs typeface="Times New Roman" panose="02020603050405020304" pitchFamily="18" charset="0"/>
              </a:rPr>
            </a:br>
            <a:r>
              <a:rPr lang="en-US" sz="1300" b="1" dirty="0">
                <a:effectLst/>
                <a:latin typeface="Arial Narrow" panose="020B0606020202030204" pitchFamily="34" charset="0"/>
                <a:ea typeface="Times New Roman" panose="02020603050405020304" pitchFamily="18" charset="0"/>
                <a:cs typeface="Times New Roman" panose="02020603050405020304" pitchFamily="18" charset="0"/>
              </a:rPr>
              <a:t>Minnesota</a:t>
            </a:r>
            <a:r>
              <a:rPr lang="en-US" sz="1300" dirty="0">
                <a:effectLst/>
                <a:latin typeface="Arial Narrow" panose="020B0606020202030204" pitchFamily="34" charset="0"/>
                <a:ea typeface="Times New Roman" panose="02020603050405020304" pitchFamily="18" charset="0"/>
                <a:cs typeface="Times New Roman" panose="02020603050405020304" pitchFamily="18" charset="0"/>
              </a:rPr>
              <a:t> - 5</a:t>
            </a:r>
            <a:br>
              <a:rPr lang="en-US" sz="1300" dirty="0">
                <a:effectLst/>
                <a:latin typeface="Arial Narrow" panose="020B0606020202030204" pitchFamily="34" charset="0"/>
                <a:ea typeface="Times New Roman" panose="02020603050405020304" pitchFamily="18" charset="0"/>
                <a:cs typeface="Times New Roman" panose="02020603050405020304" pitchFamily="18" charset="0"/>
              </a:rPr>
            </a:br>
            <a:r>
              <a:rPr lang="en-US" sz="1300" b="1" dirty="0">
                <a:effectLst/>
                <a:latin typeface="Arial Narrow" panose="020B0606020202030204" pitchFamily="34" charset="0"/>
                <a:ea typeface="Times New Roman" panose="02020603050405020304" pitchFamily="18" charset="0"/>
                <a:cs typeface="Times New Roman" panose="02020603050405020304" pitchFamily="18" charset="0"/>
              </a:rPr>
              <a:t>Mississippi</a:t>
            </a:r>
            <a:r>
              <a:rPr lang="en-US" sz="1300" dirty="0">
                <a:effectLst/>
                <a:latin typeface="Arial Narrow" panose="020B0606020202030204" pitchFamily="34" charset="0"/>
                <a:ea typeface="Times New Roman" panose="02020603050405020304" pitchFamily="18" charset="0"/>
                <a:cs typeface="Times New Roman" panose="02020603050405020304" pitchFamily="18" charset="0"/>
              </a:rPr>
              <a:t> - 10</a:t>
            </a:r>
            <a:br>
              <a:rPr lang="en-US" sz="1300" dirty="0">
                <a:effectLst/>
                <a:latin typeface="Arial Narrow" panose="020B0606020202030204" pitchFamily="34" charset="0"/>
                <a:ea typeface="Times New Roman" panose="02020603050405020304" pitchFamily="18" charset="0"/>
                <a:cs typeface="Times New Roman" panose="02020603050405020304" pitchFamily="18" charset="0"/>
              </a:rPr>
            </a:br>
            <a:r>
              <a:rPr lang="en-US" sz="1300" b="1" dirty="0">
                <a:effectLst/>
                <a:latin typeface="Arial Narrow" panose="020B0606020202030204" pitchFamily="34" charset="0"/>
                <a:ea typeface="Times New Roman" panose="02020603050405020304" pitchFamily="18" charset="0"/>
                <a:cs typeface="Times New Roman" panose="02020603050405020304" pitchFamily="18" charset="0"/>
              </a:rPr>
              <a:t>Missouri</a:t>
            </a:r>
            <a:r>
              <a:rPr lang="en-US" sz="1300" dirty="0">
                <a:effectLst/>
                <a:latin typeface="Arial Narrow" panose="020B0606020202030204" pitchFamily="34" charset="0"/>
                <a:ea typeface="Times New Roman" panose="02020603050405020304" pitchFamily="18" charset="0"/>
                <a:cs typeface="Times New Roman" panose="02020603050405020304" pitchFamily="18" charset="0"/>
              </a:rPr>
              <a:t> - 10</a:t>
            </a:r>
            <a:br>
              <a:rPr lang="en-US" sz="1300" dirty="0">
                <a:effectLst/>
                <a:latin typeface="Arial Narrow" panose="020B0606020202030204" pitchFamily="34" charset="0"/>
                <a:ea typeface="Times New Roman" panose="02020603050405020304" pitchFamily="18" charset="0"/>
                <a:cs typeface="Times New Roman" panose="02020603050405020304" pitchFamily="18" charset="0"/>
              </a:rPr>
            </a:br>
            <a:r>
              <a:rPr lang="en-US" sz="1300" b="1" dirty="0">
                <a:effectLst/>
                <a:latin typeface="Arial Narrow" panose="020B0606020202030204" pitchFamily="34" charset="0"/>
                <a:ea typeface="Times New Roman" panose="02020603050405020304" pitchFamily="18" charset="0"/>
                <a:cs typeface="Times New Roman" panose="02020603050405020304" pitchFamily="18" charset="0"/>
              </a:rPr>
              <a:t>Montana</a:t>
            </a:r>
            <a:r>
              <a:rPr lang="en-US" sz="1300" dirty="0">
                <a:effectLst/>
                <a:latin typeface="Arial Narrow" panose="020B0606020202030204" pitchFamily="34" charset="0"/>
                <a:ea typeface="Times New Roman" panose="02020603050405020304" pitchFamily="18" charset="0"/>
                <a:cs typeface="Times New Roman" panose="02020603050405020304" pitchFamily="18" charset="0"/>
              </a:rPr>
              <a:t> - 0</a:t>
            </a:r>
            <a:endParaRPr lang="en-US" sz="1300" dirty="0">
              <a:effectLst/>
              <a:latin typeface="Arial Narrow" panose="020B0606020202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300" b="1" dirty="0">
                <a:effectLst/>
                <a:latin typeface="Arial Narrow" panose="020B0606020202030204" pitchFamily="34" charset="0"/>
                <a:ea typeface="Times New Roman" panose="02020603050405020304" pitchFamily="18" charset="0"/>
                <a:cs typeface="Times New Roman" panose="02020603050405020304" pitchFamily="18" charset="0"/>
              </a:rPr>
              <a:t>Nebraska</a:t>
            </a:r>
            <a:r>
              <a:rPr lang="en-US" sz="1300" dirty="0">
                <a:effectLst/>
                <a:latin typeface="Arial Narrow" panose="020B0606020202030204" pitchFamily="34" charset="0"/>
                <a:ea typeface="Times New Roman" panose="02020603050405020304" pitchFamily="18" charset="0"/>
                <a:cs typeface="Times New Roman" panose="02020603050405020304" pitchFamily="18" charset="0"/>
              </a:rPr>
              <a:t> - 5</a:t>
            </a:r>
            <a:br>
              <a:rPr lang="en-US" sz="1300" dirty="0">
                <a:effectLst/>
                <a:latin typeface="Arial Narrow" panose="020B0606020202030204" pitchFamily="34" charset="0"/>
                <a:ea typeface="Times New Roman" panose="02020603050405020304" pitchFamily="18" charset="0"/>
                <a:cs typeface="Times New Roman" panose="02020603050405020304" pitchFamily="18" charset="0"/>
              </a:rPr>
            </a:br>
            <a:r>
              <a:rPr lang="en-US" sz="1300" b="1" dirty="0">
                <a:effectLst/>
                <a:latin typeface="Arial Narrow" panose="020B0606020202030204" pitchFamily="34" charset="0"/>
                <a:ea typeface="Times New Roman" panose="02020603050405020304" pitchFamily="18" charset="0"/>
                <a:cs typeface="Times New Roman" panose="02020603050405020304" pitchFamily="18" charset="0"/>
              </a:rPr>
              <a:t>Nevada</a:t>
            </a:r>
            <a:r>
              <a:rPr lang="en-US" sz="1300" dirty="0">
                <a:effectLst/>
                <a:latin typeface="Arial Narrow" panose="020B0606020202030204" pitchFamily="34" charset="0"/>
                <a:ea typeface="Times New Roman" panose="02020603050405020304" pitchFamily="18" charset="0"/>
                <a:cs typeface="Times New Roman" panose="02020603050405020304" pitchFamily="18" charset="0"/>
              </a:rPr>
              <a:t> - 13</a:t>
            </a:r>
            <a:br>
              <a:rPr lang="en-US" sz="1300" dirty="0">
                <a:effectLst/>
                <a:latin typeface="Arial Narrow" panose="020B0606020202030204" pitchFamily="34" charset="0"/>
                <a:ea typeface="Times New Roman" panose="02020603050405020304" pitchFamily="18" charset="0"/>
                <a:cs typeface="Times New Roman" panose="02020603050405020304" pitchFamily="18" charset="0"/>
              </a:rPr>
            </a:br>
            <a:r>
              <a:rPr lang="en-US" sz="1300" b="1" dirty="0">
                <a:effectLst/>
                <a:latin typeface="Arial Narrow" panose="020B0606020202030204" pitchFamily="34" charset="0"/>
                <a:ea typeface="Times New Roman" panose="02020603050405020304" pitchFamily="18" charset="0"/>
                <a:cs typeface="Times New Roman" panose="02020603050405020304" pitchFamily="18" charset="0"/>
              </a:rPr>
              <a:t>New Hampshire </a:t>
            </a:r>
            <a:r>
              <a:rPr lang="en-US" sz="1300" dirty="0">
                <a:effectLst/>
                <a:latin typeface="Arial Narrow" panose="020B0606020202030204" pitchFamily="34" charset="0"/>
                <a:ea typeface="Times New Roman" panose="02020603050405020304" pitchFamily="18" charset="0"/>
                <a:cs typeface="Times New Roman" panose="02020603050405020304" pitchFamily="18" charset="0"/>
              </a:rPr>
              <a:t>- 0 </a:t>
            </a:r>
            <a:br>
              <a:rPr lang="en-US" sz="1300" dirty="0">
                <a:effectLst/>
                <a:latin typeface="Arial Narrow" panose="020B0606020202030204" pitchFamily="34" charset="0"/>
                <a:ea typeface="Times New Roman" panose="02020603050405020304" pitchFamily="18" charset="0"/>
                <a:cs typeface="Times New Roman" panose="02020603050405020304" pitchFamily="18" charset="0"/>
              </a:rPr>
            </a:br>
            <a:r>
              <a:rPr lang="en-US" sz="1300" b="1" dirty="0">
                <a:effectLst/>
                <a:latin typeface="Arial Narrow" panose="020B0606020202030204" pitchFamily="34" charset="0"/>
                <a:ea typeface="Times New Roman" panose="02020603050405020304" pitchFamily="18" charset="0"/>
                <a:cs typeface="Times New Roman" panose="02020603050405020304" pitchFamily="18" charset="0"/>
              </a:rPr>
              <a:t>New Jersey </a:t>
            </a:r>
            <a:r>
              <a:rPr lang="en-US" sz="1300" dirty="0">
                <a:effectLst/>
                <a:latin typeface="Arial Narrow" panose="020B0606020202030204" pitchFamily="34" charset="0"/>
                <a:ea typeface="Times New Roman" panose="02020603050405020304" pitchFamily="18" charset="0"/>
                <a:cs typeface="Times New Roman" panose="02020603050405020304" pitchFamily="18" charset="0"/>
              </a:rPr>
              <a:t>- 3</a:t>
            </a:r>
            <a:br>
              <a:rPr lang="en-US" sz="1300" dirty="0">
                <a:effectLst/>
                <a:latin typeface="Arial Narrow" panose="020B0606020202030204" pitchFamily="34" charset="0"/>
                <a:ea typeface="Times New Roman" panose="02020603050405020304" pitchFamily="18" charset="0"/>
                <a:cs typeface="Times New Roman" panose="02020603050405020304" pitchFamily="18" charset="0"/>
              </a:rPr>
            </a:br>
            <a:r>
              <a:rPr lang="en-US" sz="1300" b="1" dirty="0">
                <a:effectLst/>
                <a:latin typeface="Arial Narrow" panose="020B0606020202030204" pitchFamily="34" charset="0"/>
                <a:ea typeface="Times New Roman" panose="02020603050405020304" pitchFamily="18" charset="0"/>
                <a:cs typeface="Times New Roman" panose="02020603050405020304" pitchFamily="18" charset="0"/>
              </a:rPr>
              <a:t>New Mexico </a:t>
            </a:r>
            <a:r>
              <a:rPr lang="en-US" sz="1300" dirty="0">
                <a:effectLst/>
                <a:latin typeface="Arial Narrow" panose="020B0606020202030204" pitchFamily="34" charset="0"/>
                <a:ea typeface="Times New Roman" panose="02020603050405020304" pitchFamily="18" charset="0"/>
                <a:cs typeface="Times New Roman" panose="02020603050405020304" pitchFamily="18" charset="0"/>
              </a:rPr>
              <a:t>- 8</a:t>
            </a:r>
            <a:br>
              <a:rPr lang="en-US" sz="1300" dirty="0">
                <a:effectLst/>
                <a:latin typeface="Arial Narrow" panose="020B0606020202030204" pitchFamily="34" charset="0"/>
                <a:ea typeface="Times New Roman" panose="02020603050405020304" pitchFamily="18" charset="0"/>
                <a:cs typeface="Times New Roman" panose="02020603050405020304" pitchFamily="18" charset="0"/>
              </a:rPr>
            </a:br>
            <a:r>
              <a:rPr lang="en-US" sz="1300" b="1" dirty="0">
                <a:effectLst/>
                <a:latin typeface="Arial Narrow" panose="020B0606020202030204" pitchFamily="34" charset="0"/>
                <a:ea typeface="Times New Roman" panose="02020603050405020304" pitchFamily="18" charset="0"/>
                <a:cs typeface="Times New Roman" panose="02020603050405020304" pitchFamily="18" charset="0"/>
              </a:rPr>
              <a:t>New York </a:t>
            </a:r>
            <a:r>
              <a:rPr lang="en-US" sz="1300" dirty="0">
                <a:effectLst/>
                <a:latin typeface="Arial Narrow" panose="020B0606020202030204" pitchFamily="34" charset="0"/>
                <a:ea typeface="Times New Roman" panose="02020603050405020304" pitchFamily="18" charset="0"/>
                <a:cs typeface="Times New Roman" panose="02020603050405020304" pitchFamily="18" charset="0"/>
              </a:rPr>
              <a:t>- 13</a:t>
            </a:r>
            <a:br>
              <a:rPr lang="en-US" sz="1300" dirty="0">
                <a:effectLst/>
                <a:latin typeface="Arial Narrow" panose="020B0606020202030204" pitchFamily="34" charset="0"/>
                <a:ea typeface="Times New Roman" panose="02020603050405020304" pitchFamily="18" charset="0"/>
                <a:cs typeface="Times New Roman" panose="02020603050405020304" pitchFamily="18" charset="0"/>
              </a:rPr>
            </a:br>
            <a:r>
              <a:rPr lang="en-US" sz="1300" b="1" dirty="0">
                <a:effectLst/>
                <a:latin typeface="Arial Narrow" panose="020B0606020202030204" pitchFamily="34" charset="0"/>
                <a:ea typeface="Times New Roman" panose="02020603050405020304" pitchFamily="18" charset="0"/>
                <a:cs typeface="Times New Roman" panose="02020603050405020304" pitchFamily="18" charset="0"/>
              </a:rPr>
              <a:t>North Carolina </a:t>
            </a:r>
            <a:r>
              <a:rPr lang="en-US" sz="1300" dirty="0">
                <a:effectLst/>
                <a:latin typeface="Arial Narrow" panose="020B0606020202030204" pitchFamily="34" charset="0"/>
                <a:ea typeface="Times New Roman" panose="02020603050405020304" pitchFamily="18" charset="0"/>
                <a:cs typeface="Times New Roman" panose="02020603050405020304" pitchFamily="18" charset="0"/>
              </a:rPr>
              <a:t>- 11</a:t>
            </a:r>
            <a:br>
              <a:rPr lang="en-US" sz="1300" dirty="0">
                <a:effectLst/>
                <a:latin typeface="Arial Narrow" panose="020B0606020202030204" pitchFamily="34" charset="0"/>
                <a:ea typeface="Times New Roman" panose="02020603050405020304" pitchFamily="18" charset="0"/>
                <a:cs typeface="Times New Roman" panose="02020603050405020304" pitchFamily="18" charset="0"/>
              </a:rPr>
            </a:br>
            <a:r>
              <a:rPr lang="en-US" sz="1300" b="1" dirty="0">
                <a:effectLst/>
                <a:latin typeface="Arial Narrow" panose="020B0606020202030204" pitchFamily="34" charset="0"/>
                <a:ea typeface="Times New Roman" panose="02020603050405020304" pitchFamily="18" charset="0"/>
                <a:cs typeface="Times New Roman" panose="02020603050405020304" pitchFamily="18" charset="0"/>
              </a:rPr>
              <a:t>North Dakota </a:t>
            </a:r>
            <a:r>
              <a:rPr lang="en-US" sz="1300" dirty="0">
                <a:effectLst/>
                <a:latin typeface="Arial Narrow" panose="020B0606020202030204" pitchFamily="34" charset="0"/>
                <a:ea typeface="Times New Roman" panose="02020603050405020304" pitchFamily="18" charset="0"/>
                <a:cs typeface="Times New Roman" panose="02020603050405020304" pitchFamily="18" charset="0"/>
              </a:rPr>
              <a:t>- 1</a:t>
            </a:r>
            <a:br>
              <a:rPr lang="en-US" sz="1300" dirty="0">
                <a:effectLst/>
                <a:latin typeface="Arial Narrow" panose="020B0606020202030204" pitchFamily="34" charset="0"/>
                <a:ea typeface="Times New Roman" panose="02020603050405020304" pitchFamily="18" charset="0"/>
                <a:cs typeface="Times New Roman" panose="02020603050405020304" pitchFamily="18" charset="0"/>
              </a:rPr>
            </a:br>
            <a:r>
              <a:rPr lang="en-US" sz="1300" b="1" dirty="0">
                <a:effectLst/>
                <a:latin typeface="Arial Narrow" panose="020B0606020202030204" pitchFamily="34" charset="0"/>
                <a:ea typeface="Times New Roman" panose="02020603050405020304" pitchFamily="18" charset="0"/>
                <a:cs typeface="Times New Roman" panose="02020603050405020304" pitchFamily="18" charset="0"/>
              </a:rPr>
              <a:t>Ohio</a:t>
            </a:r>
            <a:r>
              <a:rPr lang="en-US" sz="1300" dirty="0">
                <a:effectLst/>
                <a:latin typeface="Arial Narrow" panose="020B0606020202030204" pitchFamily="34" charset="0"/>
                <a:ea typeface="Times New Roman" panose="02020603050405020304" pitchFamily="18" charset="0"/>
                <a:cs typeface="Times New Roman" panose="02020603050405020304" pitchFamily="18" charset="0"/>
              </a:rPr>
              <a:t> - 19</a:t>
            </a:r>
            <a:br>
              <a:rPr lang="en-US" sz="1300" dirty="0">
                <a:effectLst/>
                <a:latin typeface="Arial Narrow" panose="020B0606020202030204" pitchFamily="34" charset="0"/>
                <a:ea typeface="Times New Roman" panose="02020603050405020304" pitchFamily="18" charset="0"/>
                <a:cs typeface="Times New Roman" panose="02020603050405020304" pitchFamily="18" charset="0"/>
              </a:rPr>
            </a:br>
            <a:r>
              <a:rPr lang="en-US" sz="1300" b="1" dirty="0">
                <a:effectLst/>
                <a:latin typeface="Arial Narrow" panose="020B0606020202030204" pitchFamily="34" charset="0"/>
                <a:ea typeface="Times New Roman" panose="02020603050405020304" pitchFamily="18" charset="0"/>
                <a:cs typeface="Times New Roman" panose="02020603050405020304" pitchFamily="18" charset="0"/>
              </a:rPr>
              <a:t>Oklahoma</a:t>
            </a:r>
            <a:r>
              <a:rPr lang="en-US" sz="1300" dirty="0">
                <a:effectLst/>
                <a:latin typeface="Arial Narrow" panose="020B0606020202030204" pitchFamily="34" charset="0"/>
                <a:ea typeface="Times New Roman" panose="02020603050405020304" pitchFamily="18" charset="0"/>
                <a:cs typeface="Times New Roman" panose="02020603050405020304" pitchFamily="18" charset="0"/>
              </a:rPr>
              <a:t> - 6</a:t>
            </a:r>
            <a:br>
              <a:rPr lang="en-US" sz="1300" dirty="0">
                <a:effectLst/>
                <a:latin typeface="Arial Narrow" panose="020B0606020202030204" pitchFamily="34" charset="0"/>
                <a:ea typeface="Times New Roman" panose="02020603050405020304" pitchFamily="18" charset="0"/>
                <a:cs typeface="Times New Roman" panose="02020603050405020304" pitchFamily="18" charset="0"/>
              </a:rPr>
            </a:br>
            <a:r>
              <a:rPr lang="en-US" sz="1300" b="1" dirty="0">
                <a:effectLst/>
                <a:latin typeface="Arial Narrow" panose="020B0606020202030204" pitchFamily="34" charset="0"/>
                <a:ea typeface="Times New Roman" panose="02020603050405020304" pitchFamily="18" charset="0"/>
                <a:cs typeface="Times New Roman" panose="02020603050405020304" pitchFamily="18" charset="0"/>
              </a:rPr>
              <a:t>Oregon</a:t>
            </a:r>
            <a:r>
              <a:rPr lang="en-US" sz="1300" dirty="0">
                <a:effectLst/>
                <a:latin typeface="Arial Narrow" panose="020B0606020202030204" pitchFamily="34" charset="0"/>
                <a:ea typeface="Times New Roman" panose="02020603050405020304" pitchFamily="18" charset="0"/>
                <a:cs typeface="Times New Roman" panose="02020603050405020304" pitchFamily="18" charset="0"/>
              </a:rPr>
              <a:t> - 5</a:t>
            </a:r>
            <a:br>
              <a:rPr lang="en-US" sz="1300" dirty="0">
                <a:effectLst/>
                <a:latin typeface="Arial Narrow" panose="020B0606020202030204" pitchFamily="34" charset="0"/>
                <a:ea typeface="Times New Roman" panose="02020603050405020304" pitchFamily="18" charset="0"/>
                <a:cs typeface="Times New Roman" panose="02020603050405020304" pitchFamily="18" charset="0"/>
              </a:rPr>
            </a:br>
            <a:r>
              <a:rPr lang="en-US" sz="1300" b="1" dirty="0">
                <a:effectLst/>
                <a:latin typeface="Arial Narrow" panose="020B0606020202030204" pitchFamily="34" charset="0"/>
                <a:ea typeface="Times New Roman" panose="02020603050405020304" pitchFamily="18" charset="0"/>
                <a:cs typeface="Times New Roman" panose="02020603050405020304" pitchFamily="18" charset="0"/>
              </a:rPr>
              <a:t>Pennsylvania</a:t>
            </a:r>
            <a:r>
              <a:rPr lang="en-US" sz="1300" dirty="0">
                <a:effectLst/>
                <a:latin typeface="Arial Narrow" panose="020B0606020202030204" pitchFamily="34" charset="0"/>
                <a:ea typeface="Times New Roman" panose="02020603050405020304" pitchFamily="18" charset="0"/>
                <a:cs typeface="Times New Roman" panose="02020603050405020304" pitchFamily="18" charset="0"/>
              </a:rPr>
              <a:t> - 22</a:t>
            </a:r>
            <a:endParaRPr lang="en-US" sz="1300" dirty="0">
              <a:effectLst/>
              <a:latin typeface="Arial Narrow" panose="020B0606020202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300" b="1" dirty="0">
                <a:effectLst/>
                <a:latin typeface="Arial Narrow" panose="020B0606020202030204" pitchFamily="34" charset="0"/>
                <a:ea typeface="Times New Roman" panose="02020603050405020304" pitchFamily="18" charset="0"/>
                <a:cs typeface="Times New Roman" panose="02020603050405020304" pitchFamily="18" charset="0"/>
              </a:rPr>
              <a:t>Rhode Island </a:t>
            </a:r>
            <a:r>
              <a:rPr lang="en-US" sz="1300" dirty="0">
                <a:effectLst/>
                <a:latin typeface="Arial Narrow" panose="020B0606020202030204" pitchFamily="34" charset="0"/>
                <a:ea typeface="Times New Roman" panose="02020603050405020304" pitchFamily="18" charset="0"/>
                <a:cs typeface="Times New Roman" panose="02020603050405020304" pitchFamily="18" charset="0"/>
              </a:rPr>
              <a:t>- 0</a:t>
            </a:r>
            <a:br>
              <a:rPr lang="en-US" sz="1300" dirty="0">
                <a:effectLst/>
                <a:latin typeface="Arial Narrow" panose="020B0606020202030204" pitchFamily="34" charset="0"/>
                <a:ea typeface="Times New Roman" panose="02020603050405020304" pitchFamily="18" charset="0"/>
                <a:cs typeface="Times New Roman" panose="02020603050405020304" pitchFamily="18" charset="0"/>
              </a:rPr>
            </a:br>
            <a:r>
              <a:rPr lang="en-US" sz="1300" b="1" dirty="0">
                <a:effectLst/>
                <a:latin typeface="Arial Narrow" panose="020B0606020202030204" pitchFamily="34" charset="0"/>
                <a:ea typeface="Times New Roman" panose="02020603050405020304" pitchFamily="18" charset="0"/>
                <a:cs typeface="Times New Roman" panose="02020603050405020304" pitchFamily="18" charset="0"/>
              </a:rPr>
              <a:t>South Carolina </a:t>
            </a:r>
            <a:r>
              <a:rPr lang="en-US" sz="1300" dirty="0">
                <a:effectLst/>
                <a:latin typeface="Arial Narrow" panose="020B0606020202030204" pitchFamily="34" charset="0"/>
                <a:ea typeface="Times New Roman" panose="02020603050405020304" pitchFamily="18" charset="0"/>
                <a:cs typeface="Times New Roman" panose="02020603050405020304" pitchFamily="18" charset="0"/>
              </a:rPr>
              <a:t>- 8</a:t>
            </a:r>
            <a:br>
              <a:rPr lang="en-US" sz="1300" dirty="0">
                <a:effectLst/>
                <a:latin typeface="Arial Narrow" panose="020B0606020202030204" pitchFamily="34" charset="0"/>
                <a:ea typeface="Times New Roman" panose="02020603050405020304" pitchFamily="18" charset="0"/>
                <a:cs typeface="Times New Roman" panose="02020603050405020304" pitchFamily="18" charset="0"/>
              </a:rPr>
            </a:br>
            <a:r>
              <a:rPr lang="en-US" sz="1300" b="1" dirty="0">
                <a:effectLst/>
                <a:latin typeface="Arial Narrow" panose="020B0606020202030204" pitchFamily="34" charset="0"/>
                <a:ea typeface="Times New Roman" panose="02020603050405020304" pitchFamily="18" charset="0"/>
                <a:cs typeface="Times New Roman" panose="02020603050405020304" pitchFamily="18" charset="0"/>
              </a:rPr>
              <a:t>South Dakota </a:t>
            </a:r>
            <a:r>
              <a:rPr lang="en-US" sz="1300" dirty="0">
                <a:effectLst/>
                <a:latin typeface="Arial Narrow" panose="020B0606020202030204" pitchFamily="34" charset="0"/>
                <a:ea typeface="Times New Roman" panose="02020603050405020304" pitchFamily="18" charset="0"/>
                <a:cs typeface="Times New Roman" panose="02020603050405020304" pitchFamily="18" charset="0"/>
              </a:rPr>
              <a:t>- 1</a:t>
            </a:r>
            <a:br>
              <a:rPr lang="en-US" sz="1300" dirty="0">
                <a:effectLst/>
                <a:latin typeface="Arial Narrow" panose="020B0606020202030204" pitchFamily="34" charset="0"/>
                <a:ea typeface="Times New Roman" panose="02020603050405020304" pitchFamily="18" charset="0"/>
                <a:cs typeface="Times New Roman" panose="02020603050405020304" pitchFamily="18" charset="0"/>
              </a:rPr>
            </a:br>
            <a:r>
              <a:rPr lang="en-US" sz="1300" b="1" dirty="0">
                <a:effectLst/>
                <a:latin typeface="Arial Narrow" panose="020B0606020202030204" pitchFamily="34" charset="0"/>
                <a:ea typeface="Times New Roman" panose="02020603050405020304" pitchFamily="18" charset="0"/>
                <a:cs typeface="Times New Roman" panose="02020603050405020304" pitchFamily="18" charset="0"/>
              </a:rPr>
              <a:t>Tennessee</a:t>
            </a:r>
            <a:r>
              <a:rPr lang="en-US" sz="1300" dirty="0">
                <a:effectLst/>
                <a:latin typeface="Arial Narrow" panose="020B0606020202030204" pitchFamily="34" charset="0"/>
                <a:ea typeface="Times New Roman" panose="02020603050405020304" pitchFamily="18" charset="0"/>
                <a:cs typeface="Times New Roman" panose="02020603050405020304" pitchFamily="18" charset="0"/>
              </a:rPr>
              <a:t> - 12</a:t>
            </a:r>
            <a:br>
              <a:rPr lang="en-US" sz="1300" dirty="0">
                <a:effectLst/>
                <a:latin typeface="Arial Narrow" panose="020B0606020202030204" pitchFamily="34" charset="0"/>
                <a:ea typeface="Times New Roman" panose="02020603050405020304" pitchFamily="18" charset="0"/>
                <a:cs typeface="Times New Roman" panose="02020603050405020304" pitchFamily="18" charset="0"/>
              </a:rPr>
            </a:br>
            <a:r>
              <a:rPr lang="en-US" sz="1300" b="1" dirty="0">
                <a:effectLst/>
                <a:latin typeface="Arial Narrow" panose="020B0606020202030204" pitchFamily="34" charset="0"/>
                <a:ea typeface="Times New Roman" panose="02020603050405020304" pitchFamily="18" charset="0"/>
                <a:cs typeface="Times New Roman" panose="02020603050405020304" pitchFamily="18" charset="0"/>
              </a:rPr>
              <a:t>Texas</a:t>
            </a:r>
            <a:r>
              <a:rPr lang="en-US" sz="1300" dirty="0">
                <a:effectLst/>
                <a:latin typeface="Arial Narrow" panose="020B0606020202030204" pitchFamily="34" charset="0"/>
                <a:ea typeface="Times New Roman" panose="02020603050405020304" pitchFamily="18" charset="0"/>
                <a:cs typeface="Times New Roman" panose="02020603050405020304" pitchFamily="18" charset="0"/>
              </a:rPr>
              <a:t> - 33</a:t>
            </a:r>
            <a:br>
              <a:rPr lang="en-US" sz="1300" dirty="0">
                <a:effectLst/>
                <a:latin typeface="Arial Narrow" panose="020B0606020202030204" pitchFamily="34" charset="0"/>
                <a:ea typeface="Times New Roman" panose="02020603050405020304" pitchFamily="18" charset="0"/>
                <a:cs typeface="Times New Roman" panose="02020603050405020304" pitchFamily="18" charset="0"/>
              </a:rPr>
            </a:br>
            <a:r>
              <a:rPr lang="en-US" sz="1300" b="1" dirty="0">
                <a:effectLst/>
                <a:latin typeface="Arial Narrow" panose="020B0606020202030204" pitchFamily="34" charset="0"/>
                <a:ea typeface="Times New Roman" panose="02020603050405020304" pitchFamily="18" charset="0"/>
                <a:cs typeface="Times New Roman" panose="02020603050405020304" pitchFamily="18" charset="0"/>
              </a:rPr>
              <a:t>Utah</a:t>
            </a:r>
            <a:r>
              <a:rPr lang="en-US" sz="1300" dirty="0">
                <a:effectLst/>
                <a:latin typeface="Arial Narrow" panose="020B0606020202030204" pitchFamily="34" charset="0"/>
                <a:ea typeface="Times New Roman" panose="02020603050405020304" pitchFamily="18" charset="0"/>
                <a:cs typeface="Times New Roman" panose="02020603050405020304" pitchFamily="18" charset="0"/>
              </a:rPr>
              <a:t> - 1</a:t>
            </a:r>
            <a:br>
              <a:rPr lang="en-US" sz="1300" dirty="0">
                <a:effectLst/>
                <a:latin typeface="Arial Narrow" panose="020B0606020202030204" pitchFamily="34" charset="0"/>
                <a:ea typeface="Times New Roman" panose="02020603050405020304" pitchFamily="18" charset="0"/>
                <a:cs typeface="Times New Roman" panose="02020603050405020304" pitchFamily="18" charset="0"/>
              </a:rPr>
            </a:br>
            <a:r>
              <a:rPr lang="en-US" sz="1300" b="1" dirty="0">
                <a:effectLst/>
                <a:latin typeface="Arial Narrow" panose="020B0606020202030204" pitchFamily="34" charset="0"/>
                <a:ea typeface="Times New Roman" panose="02020603050405020304" pitchFamily="18" charset="0"/>
                <a:cs typeface="Times New Roman" panose="02020603050405020304" pitchFamily="18" charset="0"/>
              </a:rPr>
              <a:t>Vermont</a:t>
            </a:r>
            <a:r>
              <a:rPr lang="en-US" sz="1300" dirty="0">
                <a:effectLst/>
                <a:latin typeface="Arial Narrow" panose="020B0606020202030204" pitchFamily="34" charset="0"/>
                <a:ea typeface="Times New Roman" panose="02020603050405020304" pitchFamily="18" charset="0"/>
                <a:cs typeface="Times New Roman" panose="02020603050405020304" pitchFamily="18" charset="0"/>
              </a:rPr>
              <a:t> - 1</a:t>
            </a:r>
            <a:br>
              <a:rPr lang="en-US" sz="1300" dirty="0">
                <a:effectLst/>
                <a:latin typeface="Arial Narrow" panose="020B0606020202030204" pitchFamily="34" charset="0"/>
                <a:ea typeface="Times New Roman" panose="02020603050405020304" pitchFamily="18" charset="0"/>
                <a:cs typeface="Times New Roman" panose="02020603050405020304" pitchFamily="18" charset="0"/>
              </a:rPr>
            </a:br>
            <a:r>
              <a:rPr lang="en-US" sz="1300" b="1" dirty="0">
                <a:effectLst/>
                <a:latin typeface="Arial Narrow" panose="020B0606020202030204" pitchFamily="34" charset="0"/>
                <a:ea typeface="Times New Roman" panose="02020603050405020304" pitchFamily="18" charset="0"/>
                <a:cs typeface="Times New Roman" panose="02020603050405020304" pitchFamily="18" charset="0"/>
              </a:rPr>
              <a:t>Virginia</a:t>
            </a:r>
            <a:r>
              <a:rPr lang="en-US" sz="1300" dirty="0">
                <a:effectLst/>
                <a:latin typeface="Arial Narrow" panose="020B0606020202030204" pitchFamily="34" charset="0"/>
                <a:ea typeface="Times New Roman" panose="02020603050405020304" pitchFamily="18" charset="0"/>
                <a:cs typeface="Times New Roman" panose="02020603050405020304" pitchFamily="18" charset="0"/>
              </a:rPr>
              <a:t> - 9</a:t>
            </a:r>
            <a:br>
              <a:rPr lang="en-US" sz="1300" dirty="0">
                <a:effectLst/>
                <a:latin typeface="Arial Narrow" panose="020B0606020202030204" pitchFamily="34" charset="0"/>
                <a:ea typeface="Times New Roman" panose="02020603050405020304" pitchFamily="18" charset="0"/>
                <a:cs typeface="Times New Roman" panose="02020603050405020304" pitchFamily="18" charset="0"/>
              </a:rPr>
            </a:br>
            <a:r>
              <a:rPr lang="en-US" sz="1300" b="1" dirty="0">
                <a:effectLst/>
                <a:latin typeface="Arial Narrow" panose="020B0606020202030204" pitchFamily="34" charset="0"/>
                <a:ea typeface="Times New Roman" panose="02020603050405020304" pitchFamily="18" charset="0"/>
                <a:cs typeface="Times New Roman" panose="02020603050405020304" pitchFamily="18" charset="0"/>
              </a:rPr>
              <a:t>Washington</a:t>
            </a:r>
            <a:r>
              <a:rPr lang="en-US" sz="1300" dirty="0">
                <a:effectLst/>
                <a:latin typeface="Arial Narrow" panose="020B0606020202030204" pitchFamily="34" charset="0"/>
                <a:ea typeface="Times New Roman" panose="02020603050405020304" pitchFamily="18" charset="0"/>
                <a:cs typeface="Times New Roman" panose="02020603050405020304" pitchFamily="18" charset="0"/>
              </a:rPr>
              <a:t> - 14</a:t>
            </a:r>
            <a:br>
              <a:rPr lang="en-US" sz="1300" dirty="0">
                <a:effectLst/>
                <a:latin typeface="Arial Narrow" panose="020B0606020202030204" pitchFamily="34" charset="0"/>
                <a:ea typeface="Times New Roman" panose="02020603050405020304" pitchFamily="18" charset="0"/>
                <a:cs typeface="Times New Roman" panose="02020603050405020304" pitchFamily="18" charset="0"/>
              </a:rPr>
            </a:br>
            <a:r>
              <a:rPr lang="en-US" sz="1300" b="1" dirty="0">
                <a:effectLst/>
                <a:latin typeface="Arial Narrow" panose="020B0606020202030204" pitchFamily="34" charset="0"/>
                <a:ea typeface="Times New Roman" panose="02020603050405020304" pitchFamily="18" charset="0"/>
                <a:cs typeface="Times New Roman" panose="02020603050405020304" pitchFamily="18" charset="0"/>
              </a:rPr>
              <a:t>West Virginia </a:t>
            </a:r>
            <a:r>
              <a:rPr lang="en-US" sz="1300" dirty="0">
                <a:effectLst/>
                <a:latin typeface="Arial Narrow" panose="020B0606020202030204" pitchFamily="34" charset="0"/>
                <a:ea typeface="Times New Roman" panose="02020603050405020304" pitchFamily="18" charset="0"/>
                <a:cs typeface="Times New Roman" panose="02020603050405020304" pitchFamily="18" charset="0"/>
              </a:rPr>
              <a:t>- 1</a:t>
            </a:r>
            <a:br>
              <a:rPr lang="en-US" sz="1300" dirty="0">
                <a:effectLst/>
                <a:latin typeface="Arial Narrow" panose="020B0606020202030204" pitchFamily="34" charset="0"/>
                <a:ea typeface="Times New Roman" panose="02020603050405020304" pitchFamily="18" charset="0"/>
                <a:cs typeface="Times New Roman" panose="02020603050405020304" pitchFamily="18" charset="0"/>
              </a:rPr>
            </a:br>
            <a:r>
              <a:rPr lang="en-US" sz="1300" b="1" dirty="0">
                <a:effectLst/>
                <a:latin typeface="Arial Narrow" panose="020B0606020202030204" pitchFamily="34" charset="0"/>
                <a:ea typeface="Times New Roman" panose="02020603050405020304" pitchFamily="18" charset="0"/>
                <a:cs typeface="Times New Roman" panose="02020603050405020304" pitchFamily="18" charset="0"/>
              </a:rPr>
              <a:t>Wisconsin</a:t>
            </a:r>
            <a:r>
              <a:rPr lang="en-US" sz="1300" dirty="0">
                <a:effectLst/>
                <a:latin typeface="Arial Narrow" panose="020B0606020202030204" pitchFamily="34" charset="0"/>
                <a:ea typeface="Times New Roman" panose="02020603050405020304" pitchFamily="18" charset="0"/>
                <a:cs typeface="Times New Roman" panose="02020603050405020304" pitchFamily="18" charset="0"/>
              </a:rPr>
              <a:t> - 13</a:t>
            </a:r>
            <a:br>
              <a:rPr lang="en-US" sz="1300" dirty="0">
                <a:effectLst/>
                <a:latin typeface="Arial Narrow" panose="020B0606020202030204" pitchFamily="34" charset="0"/>
                <a:ea typeface="Times New Roman" panose="02020603050405020304" pitchFamily="18" charset="0"/>
                <a:cs typeface="Times New Roman" panose="02020603050405020304" pitchFamily="18" charset="0"/>
              </a:rPr>
            </a:br>
            <a:r>
              <a:rPr lang="en-US" sz="1300" b="1" dirty="0">
                <a:effectLst/>
                <a:latin typeface="Arial Narrow" panose="020B0606020202030204" pitchFamily="34" charset="0"/>
                <a:ea typeface="Times New Roman" panose="02020603050405020304" pitchFamily="18" charset="0"/>
                <a:cs typeface="Times New Roman" panose="02020603050405020304" pitchFamily="18" charset="0"/>
              </a:rPr>
              <a:t>Wyoming</a:t>
            </a:r>
            <a:r>
              <a:rPr lang="en-US" sz="1300" dirty="0">
                <a:effectLst/>
                <a:latin typeface="Arial Narrow" panose="020B0606020202030204" pitchFamily="34" charset="0"/>
                <a:ea typeface="Times New Roman" panose="02020603050405020304" pitchFamily="18" charset="0"/>
                <a:cs typeface="Times New Roman" panose="02020603050405020304" pitchFamily="18" charset="0"/>
              </a:rPr>
              <a:t> - 0</a:t>
            </a:r>
            <a:endParaRPr lang="en-US" sz="1300" dirty="0">
              <a:effectLst/>
              <a:latin typeface="Arial Narrow" panose="020B060602020203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8E9D728C-6029-4A5C-B962-BF1ADAF70177}"/>
              </a:ext>
            </a:extLst>
          </p:cNvPr>
          <p:cNvSpPr txBox="1"/>
          <p:nvPr/>
        </p:nvSpPr>
        <p:spPr>
          <a:xfrm>
            <a:off x="8816576" y="6587158"/>
            <a:ext cx="1543828" cy="290016"/>
          </a:xfrm>
          <a:prstGeom prst="rect">
            <a:avLst/>
          </a:prstGeom>
          <a:noFill/>
        </p:spPr>
        <p:txBody>
          <a:bodyPr wrap="square">
            <a:spAutoFit/>
          </a:bodyPr>
          <a:lstStyle/>
          <a:p>
            <a:pPr marL="0" marR="0">
              <a:lnSpc>
                <a:spcPct val="107000"/>
              </a:lnSpc>
              <a:spcBef>
                <a:spcPts val="0"/>
              </a:spcBef>
              <a:spcAft>
                <a:spcPts val="0"/>
              </a:spcAft>
            </a:pPr>
            <a:r>
              <a:rPr lang="en-US" sz="1300" b="1" dirty="0">
                <a:effectLst/>
                <a:latin typeface="Arial Narrow" panose="020B0606020202030204" pitchFamily="34" charset="0"/>
                <a:ea typeface="Times New Roman" panose="02020603050405020304" pitchFamily="18" charset="0"/>
                <a:cs typeface="Times New Roman" panose="02020603050405020304" pitchFamily="18" charset="0"/>
              </a:rPr>
              <a:t>Washington, D.C.</a:t>
            </a:r>
            <a:r>
              <a:rPr lang="en-US" sz="1300" dirty="0">
                <a:effectLst/>
                <a:latin typeface="Arial Narrow" panose="020B0606020202030204" pitchFamily="34" charset="0"/>
                <a:ea typeface="Times New Roman" panose="02020603050405020304" pitchFamily="18" charset="0"/>
                <a:cs typeface="Times New Roman" panose="02020603050405020304" pitchFamily="18" charset="0"/>
              </a:rPr>
              <a:t> - 3</a:t>
            </a:r>
            <a:endParaRPr lang="en-US" sz="1300" dirty="0">
              <a:effectLst/>
              <a:latin typeface="Arial Narrow" panose="020B0606020202030204" pitchFamily="34"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205A52DB-E619-4A17-AE74-C6B7B583F204}"/>
              </a:ext>
            </a:extLst>
          </p:cNvPr>
          <p:cNvSpPr txBox="1"/>
          <p:nvPr/>
        </p:nvSpPr>
        <p:spPr>
          <a:xfrm>
            <a:off x="4474722" y="578198"/>
            <a:ext cx="6618051" cy="523220"/>
          </a:xfrm>
          <a:prstGeom prst="rect">
            <a:avLst/>
          </a:prstGeom>
          <a:noFill/>
        </p:spPr>
        <p:txBody>
          <a:bodyPr wrap="square">
            <a:spAutoFit/>
          </a:bodyPr>
          <a:lstStyle/>
          <a:p>
            <a:pPr lvl="1" algn="ctr"/>
            <a:r>
              <a:rPr lang="en-US" sz="2800" b="1" dirty="0">
                <a:solidFill>
                  <a:schemeClr val="bg1"/>
                </a:solidFill>
                <a:cs typeface="Arial" panose="020B0604020202020204" pitchFamily="34" charset="0"/>
              </a:rPr>
              <a:t>FBI data from 2000 to 2021</a:t>
            </a:r>
          </a:p>
        </p:txBody>
      </p:sp>
    </p:spTree>
    <p:extLst>
      <p:ext uri="{BB962C8B-B14F-4D97-AF65-F5344CB8AC3E}">
        <p14:creationId xmlns:p14="http://schemas.microsoft.com/office/powerpoint/2010/main" val="40251585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9DF76F0-4E7B-466C-B54F-DEEDE6A1F4B5}"/>
              </a:ext>
            </a:extLst>
          </p:cNvPr>
          <p:cNvSpPr/>
          <p:nvPr/>
        </p:nvSpPr>
        <p:spPr>
          <a:xfrm>
            <a:off x="0" y="1711354"/>
            <a:ext cx="12192000" cy="3649211"/>
          </a:xfrm>
          <a:prstGeom prst="rect">
            <a:avLst/>
          </a:prstGeom>
          <a:solidFill>
            <a:srgbClr val="00674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1">
            <a:extLst>
              <a:ext uri="{FF2B5EF4-FFF2-40B4-BE49-F238E27FC236}">
                <a16:creationId xmlns:a16="http://schemas.microsoft.com/office/drawing/2014/main" id="{7748C05E-CDD3-4D37-ADE1-15BC3050740C}"/>
              </a:ext>
            </a:extLst>
          </p:cNvPr>
          <p:cNvSpPr txBox="1">
            <a:spLocks/>
          </p:cNvSpPr>
          <p:nvPr/>
        </p:nvSpPr>
        <p:spPr>
          <a:xfrm>
            <a:off x="627143" y="3259783"/>
            <a:ext cx="11489355" cy="439101"/>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000" b="1" dirty="0">
                <a:solidFill>
                  <a:schemeClr val="bg1"/>
                </a:solidFill>
              </a:rPr>
              <a:t>Response Preparedness </a:t>
            </a:r>
          </a:p>
          <a:p>
            <a:r>
              <a:rPr lang="en-US" sz="6000" b="1" dirty="0">
                <a:solidFill>
                  <a:schemeClr val="bg1"/>
                </a:solidFill>
              </a:rPr>
              <a:t>Actions and Steps</a:t>
            </a:r>
          </a:p>
          <a:p>
            <a:r>
              <a:rPr lang="en-US" sz="6000" b="1" dirty="0">
                <a:solidFill>
                  <a:schemeClr val="bg1"/>
                </a:solidFill>
              </a:rPr>
              <a:t>Discussion of Run, Hide, Fight</a:t>
            </a:r>
          </a:p>
        </p:txBody>
      </p:sp>
      <p:cxnSp>
        <p:nvCxnSpPr>
          <p:cNvPr id="4" name="Straight Connector 3">
            <a:extLst>
              <a:ext uri="{FF2B5EF4-FFF2-40B4-BE49-F238E27FC236}">
                <a16:creationId xmlns:a16="http://schemas.microsoft.com/office/drawing/2014/main" id="{1CE33A7A-579B-4F51-95A0-93105B2E5E4D}"/>
              </a:ext>
            </a:extLst>
          </p:cNvPr>
          <p:cNvCxnSpPr/>
          <p:nvPr/>
        </p:nvCxnSpPr>
        <p:spPr>
          <a:xfrm>
            <a:off x="0" y="1711354"/>
            <a:ext cx="1219200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56DFABB4-DA54-4FB7-92F3-7A467BA60C5C}"/>
              </a:ext>
            </a:extLst>
          </p:cNvPr>
          <p:cNvCxnSpPr/>
          <p:nvPr/>
        </p:nvCxnSpPr>
        <p:spPr>
          <a:xfrm>
            <a:off x="0" y="1582723"/>
            <a:ext cx="1219200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84A89D00-677F-4720-9B46-66F332EA0D33}"/>
              </a:ext>
            </a:extLst>
          </p:cNvPr>
          <p:cNvCxnSpPr/>
          <p:nvPr/>
        </p:nvCxnSpPr>
        <p:spPr>
          <a:xfrm>
            <a:off x="0" y="5489196"/>
            <a:ext cx="1219200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346E0925-1734-4824-BCEE-37E0C6A56045}"/>
              </a:ext>
            </a:extLst>
          </p:cNvPr>
          <p:cNvCxnSpPr/>
          <p:nvPr/>
        </p:nvCxnSpPr>
        <p:spPr>
          <a:xfrm>
            <a:off x="0" y="5360565"/>
            <a:ext cx="1219200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58347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308DEB8-E05E-4017-B8E2-F56F836E8D9F}"/>
              </a:ext>
            </a:extLst>
          </p:cNvPr>
          <p:cNvGrpSpPr/>
          <p:nvPr/>
        </p:nvGrpSpPr>
        <p:grpSpPr>
          <a:xfrm>
            <a:off x="0" y="109574"/>
            <a:ext cx="12192000" cy="1196012"/>
            <a:chOff x="0" y="109574"/>
            <a:chExt cx="12192000" cy="1196012"/>
          </a:xfrm>
        </p:grpSpPr>
        <p:sp>
          <p:nvSpPr>
            <p:cNvPr id="3" name="Rectangle 2">
              <a:extLst>
                <a:ext uri="{FF2B5EF4-FFF2-40B4-BE49-F238E27FC236}">
                  <a16:creationId xmlns:a16="http://schemas.microsoft.com/office/drawing/2014/main" id="{AF9F5D49-2F68-4067-B120-7BC09C408EDC}"/>
                </a:ext>
              </a:extLst>
            </p:cNvPr>
            <p:cNvSpPr/>
            <p:nvPr/>
          </p:nvSpPr>
          <p:spPr>
            <a:xfrm>
              <a:off x="0" y="192946"/>
              <a:ext cx="12192000" cy="1020361"/>
            </a:xfrm>
            <a:prstGeom prst="rect">
              <a:avLst/>
            </a:prstGeom>
            <a:solidFill>
              <a:srgbClr val="00674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6333B484-F514-4B81-951A-9F7A4746FC18}"/>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377182" y="109574"/>
              <a:ext cx="1112173" cy="1196012"/>
            </a:xfrm>
            <a:prstGeom prst="rect">
              <a:avLst/>
            </a:prstGeom>
            <a:effectLst>
              <a:outerShdw blurRad="50800" dist="38100" dir="2700000" algn="tl" rotWithShape="0">
                <a:prstClr val="black">
                  <a:alpha val="40000"/>
                </a:prstClr>
              </a:outerShdw>
            </a:effectLst>
          </p:spPr>
        </p:pic>
      </p:grpSp>
      <p:sp>
        <p:nvSpPr>
          <p:cNvPr id="5" name="Content Placeholder 2">
            <a:extLst>
              <a:ext uri="{FF2B5EF4-FFF2-40B4-BE49-F238E27FC236}">
                <a16:creationId xmlns:a16="http://schemas.microsoft.com/office/drawing/2014/main" id="{B681608A-2AA1-43F0-8441-8FF726ED4AB1}"/>
              </a:ext>
            </a:extLst>
          </p:cNvPr>
          <p:cNvSpPr txBox="1">
            <a:spLocks/>
          </p:cNvSpPr>
          <p:nvPr/>
        </p:nvSpPr>
        <p:spPr>
          <a:xfrm>
            <a:off x="1098958" y="2036078"/>
            <a:ext cx="10584229" cy="4076772"/>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800" b="1" dirty="0">
                <a:solidFill>
                  <a:schemeClr val="tx1"/>
                </a:solidFill>
              </a:rPr>
              <a:t>0. </a:t>
            </a:r>
            <a:r>
              <a:rPr lang="en-US" sz="4800" b="1" dirty="0">
                <a:solidFill>
                  <a:srgbClr val="C00000"/>
                </a:solidFill>
              </a:rPr>
              <a:t>Recognize there is Danger!!</a:t>
            </a:r>
          </a:p>
          <a:p>
            <a:endParaRPr lang="en-US" sz="4800" b="1" dirty="0">
              <a:solidFill>
                <a:schemeClr val="tx1"/>
              </a:solidFill>
            </a:endParaRPr>
          </a:p>
          <a:p>
            <a:pPr marL="742950" indent="-742950">
              <a:buFont typeface="+mj-lt"/>
              <a:buAutoNum type="arabicPeriod"/>
            </a:pPr>
            <a:r>
              <a:rPr lang="en-US" sz="4800" b="1" dirty="0">
                <a:solidFill>
                  <a:schemeClr val="tx1"/>
                </a:solidFill>
              </a:rPr>
              <a:t>Run</a:t>
            </a:r>
          </a:p>
          <a:p>
            <a:pPr marL="742950" indent="-742950">
              <a:buFont typeface="+mj-lt"/>
              <a:buAutoNum type="arabicPeriod"/>
            </a:pPr>
            <a:endParaRPr lang="en-US" sz="4800" b="1" dirty="0">
              <a:solidFill>
                <a:schemeClr val="tx1"/>
              </a:solidFill>
            </a:endParaRPr>
          </a:p>
          <a:p>
            <a:pPr marL="742950" indent="-742950">
              <a:buFont typeface="+mj-lt"/>
              <a:buAutoNum type="arabicPeriod"/>
            </a:pPr>
            <a:r>
              <a:rPr lang="en-US" sz="4800" b="1" dirty="0">
                <a:solidFill>
                  <a:schemeClr val="tx1"/>
                </a:solidFill>
              </a:rPr>
              <a:t>Hide </a:t>
            </a:r>
          </a:p>
          <a:p>
            <a:pPr marL="742950" indent="-742950">
              <a:buFont typeface="+mj-lt"/>
              <a:buAutoNum type="arabicPeriod"/>
            </a:pPr>
            <a:endParaRPr lang="en-US" sz="4800" b="1" dirty="0">
              <a:solidFill>
                <a:schemeClr val="tx1"/>
              </a:solidFill>
            </a:endParaRPr>
          </a:p>
          <a:p>
            <a:pPr marL="742950" indent="-742950">
              <a:buFont typeface="+mj-lt"/>
              <a:buAutoNum type="arabicPeriod"/>
            </a:pPr>
            <a:r>
              <a:rPr lang="en-US" sz="4800" b="1" dirty="0">
                <a:solidFill>
                  <a:schemeClr val="tx1"/>
                </a:solidFill>
              </a:rPr>
              <a:t>Fight</a:t>
            </a:r>
          </a:p>
        </p:txBody>
      </p:sp>
      <p:sp>
        <p:nvSpPr>
          <p:cNvPr id="7" name="TextBox 6">
            <a:extLst>
              <a:ext uri="{FF2B5EF4-FFF2-40B4-BE49-F238E27FC236}">
                <a16:creationId xmlns:a16="http://schemas.microsoft.com/office/drawing/2014/main" id="{7BBCC0A3-E8B0-49DB-9A12-73E08BCDE4EA}"/>
              </a:ext>
            </a:extLst>
          </p:cNvPr>
          <p:cNvSpPr txBox="1"/>
          <p:nvPr/>
        </p:nvSpPr>
        <p:spPr>
          <a:xfrm>
            <a:off x="408964" y="147338"/>
            <a:ext cx="6153324" cy="1015663"/>
          </a:xfrm>
          <a:prstGeom prst="rect">
            <a:avLst/>
          </a:prstGeom>
          <a:noFill/>
        </p:spPr>
        <p:txBody>
          <a:bodyPr wrap="square">
            <a:spAutoFit/>
          </a:bodyPr>
          <a:lstStyle/>
          <a:p>
            <a:r>
              <a:rPr lang="en-US" sz="6000" b="1" dirty="0">
                <a:solidFill>
                  <a:schemeClr val="bg1"/>
                </a:solidFill>
                <a:cs typeface="Arial" panose="020B0604020202020204" pitchFamily="34" charset="0"/>
              </a:rPr>
              <a:t>Response actions</a:t>
            </a:r>
            <a:endParaRPr lang="en-US" sz="6000" dirty="0">
              <a:solidFill>
                <a:schemeClr val="bg1"/>
              </a:solidFill>
            </a:endParaRPr>
          </a:p>
        </p:txBody>
      </p:sp>
      <p:sp>
        <p:nvSpPr>
          <p:cNvPr id="8" name="Arrow: Right 7">
            <a:extLst>
              <a:ext uri="{FF2B5EF4-FFF2-40B4-BE49-F238E27FC236}">
                <a16:creationId xmlns:a16="http://schemas.microsoft.com/office/drawing/2014/main" id="{AAAB91D6-539D-4BD4-BD1A-5E9B3363E52A}"/>
              </a:ext>
            </a:extLst>
          </p:cNvPr>
          <p:cNvSpPr/>
          <p:nvPr/>
        </p:nvSpPr>
        <p:spPr>
          <a:xfrm>
            <a:off x="4689446" y="2726422"/>
            <a:ext cx="2776756" cy="3791824"/>
          </a:xfrm>
          <a:prstGeom prst="rightArrow">
            <a:avLst/>
          </a:prstGeom>
          <a:noFill/>
          <a:ln w="57150">
            <a:solidFill>
              <a:srgbClr val="0054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4CE8B272-2906-4715-A25B-5AA5765FA2BD}"/>
              </a:ext>
            </a:extLst>
          </p:cNvPr>
          <p:cNvSpPr txBox="1"/>
          <p:nvPr/>
        </p:nvSpPr>
        <p:spPr>
          <a:xfrm>
            <a:off x="7617204" y="3533976"/>
            <a:ext cx="4141484" cy="2123658"/>
          </a:xfrm>
          <a:prstGeom prst="rect">
            <a:avLst/>
          </a:prstGeom>
          <a:noFill/>
        </p:spPr>
        <p:txBody>
          <a:bodyPr wrap="square" rtlCol="0">
            <a:spAutoFit/>
          </a:bodyPr>
          <a:lstStyle/>
          <a:p>
            <a:r>
              <a:rPr lang="en-US" sz="4400" dirty="0"/>
              <a:t>Run, Hide, Fight may not happen in that order.</a:t>
            </a:r>
          </a:p>
        </p:txBody>
      </p:sp>
    </p:spTree>
    <p:extLst>
      <p:ext uri="{BB962C8B-B14F-4D97-AF65-F5344CB8AC3E}">
        <p14:creationId xmlns:p14="http://schemas.microsoft.com/office/powerpoint/2010/main" val="1524066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688DFDC-932F-4FF8-B6B2-71C87636B4BD}"/>
              </a:ext>
            </a:extLst>
          </p:cNvPr>
          <p:cNvGrpSpPr/>
          <p:nvPr/>
        </p:nvGrpSpPr>
        <p:grpSpPr>
          <a:xfrm>
            <a:off x="0" y="109574"/>
            <a:ext cx="12192000" cy="1196012"/>
            <a:chOff x="0" y="109574"/>
            <a:chExt cx="12192000" cy="1196012"/>
          </a:xfrm>
        </p:grpSpPr>
        <p:sp>
          <p:nvSpPr>
            <p:cNvPr id="3" name="Rectangle 2">
              <a:extLst>
                <a:ext uri="{FF2B5EF4-FFF2-40B4-BE49-F238E27FC236}">
                  <a16:creationId xmlns:a16="http://schemas.microsoft.com/office/drawing/2014/main" id="{03DDD283-7DE7-4344-AD9D-03A8D45E661F}"/>
                </a:ext>
              </a:extLst>
            </p:cNvPr>
            <p:cNvSpPr/>
            <p:nvPr/>
          </p:nvSpPr>
          <p:spPr>
            <a:xfrm>
              <a:off x="0" y="192946"/>
              <a:ext cx="12192000" cy="1020361"/>
            </a:xfrm>
            <a:prstGeom prst="rect">
              <a:avLst/>
            </a:prstGeom>
            <a:solidFill>
              <a:srgbClr val="00674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6D84281E-1633-4764-A033-E0434CD6729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377182" y="109574"/>
              <a:ext cx="1112173" cy="1196012"/>
            </a:xfrm>
            <a:prstGeom prst="rect">
              <a:avLst/>
            </a:prstGeom>
            <a:effectLst>
              <a:outerShdw blurRad="50800" dist="38100" dir="2700000" algn="tl" rotWithShape="0">
                <a:prstClr val="black">
                  <a:alpha val="40000"/>
                </a:prstClr>
              </a:outerShdw>
            </a:effectLst>
          </p:spPr>
        </p:pic>
      </p:grpSp>
      <p:pic>
        <p:nvPicPr>
          <p:cNvPr id="5" name="Firecrackers v gunfire">
            <a:hlinkClick r:id="" action="ppaction://media"/>
            <a:extLst>
              <a:ext uri="{FF2B5EF4-FFF2-40B4-BE49-F238E27FC236}">
                <a16:creationId xmlns:a16="http://schemas.microsoft.com/office/drawing/2014/main" id="{1047CBEC-CA14-4BAF-9259-4254FB42637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949503" y="2278084"/>
            <a:ext cx="7133439" cy="4012559"/>
          </a:xfrm>
          <a:prstGeom prst="rect">
            <a:avLst/>
          </a:prstGeom>
        </p:spPr>
      </p:pic>
      <p:sp>
        <p:nvSpPr>
          <p:cNvPr id="6" name="TextBox 5">
            <a:extLst>
              <a:ext uri="{FF2B5EF4-FFF2-40B4-BE49-F238E27FC236}">
                <a16:creationId xmlns:a16="http://schemas.microsoft.com/office/drawing/2014/main" id="{37B59D16-3E53-46BA-B59E-6A674FEB00CC}"/>
              </a:ext>
            </a:extLst>
          </p:cNvPr>
          <p:cNvSpPr txBox="1"/>
          <p:nvPr/>
        </p:nvSpPr>
        <p:spPr>
          <a:xfrm>
            <a:off x="408963" y="147338"/>
            <a:ext cx="7996805" cy="1015663"/>
          </a:xfrm>
          <a:prstGeom prst="rect">
            <a:avLst/>
          </a:prstGeom>
          <a:noFill/>
        </p:spPr>
        <p:txBody>
          <a:bodyPr wrap="square">
            <a:spAutoFit/>
          </a:bodyPr>
          <a:lstStyle/>
          <a:p>
            <a:r>
              <a:rPr lang="en-US" sz="6000" b="1" dirty="0">
                <a:solidFill>
                  <a:schemeClr val="bg1"/>
                </a:solidFill>
                <a:cs typeface="Arial" panose="020B0604020202020204" pitchFamily="34" charset="0"/>
              </a:rPr>
              <a:t>Recognizing danger</a:t>
            </a:r>
            <a:endParaRPr lang="en-US" sz="6000" dirty="0">
              <a:solidFill>
                <a:schemeClr val="bg1"/>
              </a:solidFill>
            </a:endParaRPr>
          </a:p>
        </p:txBody>
      </p:sp>
      <p:sp>
        <p:nvSpPr>
          <p:cNvPr id="10" name="TextBox 9">
            <a:extLst>
              <a:ext uri="{FF2B5EF4-FFF2-40B4-BE49-F238E27FC236}">
                <a16:creationId xmlns:a16="http://schemas.microsoft.com/office/drawing/2014/main" id="{EF01ABB8-3316-422E-A80B-FD5B14C7D0FD}"/>
              </a:ext>
            </a:extLst>
          </p:cNvPr>
          <p:cNvSpPr txBox="1"/>
          <p:nvPr/>
        </p:nvSpPr>
        <p:spPr>
          <a:xfrm>
            <a:off x="167781" y="1722740"/>
            <a:ext cx="4479720" cy="4524315"/>
          </a:xfrm>
          <a:prstGeom prst="rect">
            <a:avLst/>
          </a:prstGeom>
          <a:noFill/>
        </p:spPr>
        <p:txBody>
          <a:bodyPr wrap="square">
            <a:spAutoFit/>
          </a:bodyPr>
          <a:lstStyle/>
          <a:p>
            <a:pPr marL="274320" indent="-274320">
              <a:buFont typeface="Arial" panose="020B0604020202020204" pitchFamily="34" charset="0"/>
              <a:buChar char="•"/>
            </a:pPr>
            <a:r>
              <a:rPr lang="en-US" sz="3600" dirty="0">
                <a:cs typeface="Arial" panose="020B0604020202020204" pitchFamily="34" charset="0"/>
              </a:rPr>
              <a:t>Earbuds/headphones may muffle sound</a:t>
            </a:r>
          </a:p>
          <a:p>
            <a:endParaRPr lang="en-US" sz="3600" dirty="0">
              <a:cs typeface="Arial" panose="020B0604020202020204" pitchFamily="34" charset="0"/>
            </a:endParaRPr>
          </a:p>
          <a:p>
            <a:pPr marL="274320" indent="-274320">
              <a:buFont typeface="Arial" panose="020B0604020202020204" pitchFamily="34" charset="0"/>
              <a:buChar char="•"/>
            </a:pPr>
            <a:r>
              <a:rPr lang="en-US" sz="3600" dirty="0">
                <a:cs typeface="Arial" panose="020B0604020202020204" pitchFamily="34" charset="0"/>
              </a:rPr>
              <a:t>Different guns have different sounds</a:t>
            </a:r>
          </a:p>
          <a:p>
            <a:endParaRPr lang="en-US" sz="3600" dirty="0">
              <a:cs typeface="Arial" panose="020B0604020202020204" pitchFamily="34" charset="0"/>
            </a:endParaRPr>
          </a:p>
          <a:p>
            <a:pPr marL="274320" indent="-274320">
              <a:buFont typeface="Arial" panose="020B0604020202020204" pitchFamily="34" charset="0"/>
              <a:buChar char="•"/>
            </a:pPr>
            <a:r>
              <a:rPr lang="en-US" sz="3600" dirty="0">
                <a:cs typeface="Arial" panose="020B0604020202020204" pitchFamily="34" charset="0"/>
              </a:rPr>
              <a:t>Guns fired indoors may sound unfamiliar</a:t>
            </a:r>
          </a:p>
        </p:txBody>
      </p:sp>
      <p:sp>
        <p:nvSpPr>
          <p:cNvPr id="12" name="TextBox 11">
            <a:extLst>
              <a:ext uri="{FF2B5EF4-FFF2-40B4-BE49-F238E27FC236}">
                <a16:creationId xmlns:a16="http://schemas.microsoft.com/office/drawing/2014/main" id="{D55C2A91-6838-4E48-952C-91593A8C1BA1}"/>
              </a:ext>
            </a:extLst>
          </p:cNvPr>
          <p:cNvSpPr txBox="1"/>
          <p:nvPr/>
        </p:nvSpPr>
        <p:spPr>
          <a:xfrm>
            <a:off x="4949503" y="1651865"/>
            <a:ext cx="7242497" cy="553998"/>
          </a:xfrm>
          <a:prstGeom prst="rect">
            <a:avLst/>
          </a:prstGeom>
          <a:noFill/>
        </p:spPr>
        <p:txBody>
          <a:bodyPr wrap="square">
            <a:spAutoFit/>
          </a:bodyPr>
          <a:lstStyle/>
          <a:p>
            <a:r>
              <a:rPr lang="en-US" sz="3000" b="1" dirty="0">
                <a:cs typeface="Arial" panose="020B0604020202020204" pitchFamily="34" charset="0"/>
              </a:rPr>
              <a:t>This video includes sounds for comparison</a:t>
            </a:r>
            <a:endParaRPr lang="en-US" sz="3000" b="1" dirty="0"/>
          </a:p>
        </p:txBody>
      </p:sp>
    </p:spTree>
    <p:extLst>
      <p:ext uri="{BB962C8B-B14F-4D97-AF65-F5344CB8AC3E}">
        <p14:creationId xmlns:p14="http://schemas.microsoft.com/office/powerpoint/2010/main" val="3921697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29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63636">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A6B1DB1-9A5E-4335-BE50-64D84E8B8524}"/>
              </a:ext>
            </a:extLst>
          </p:cNvPr>
          <p:cNvGrpSpPr/>
          <p:nvPr/>
        </p:nvGrpSpPr>
        <p:grpSpPr>
          <a:xfrm>
            <a:off x="0" y="42462"/>
            <a:ext cx="12192000" cy="1196012"/>
            <a:chOff x="0" y="109574"/>
            <a:chExt cx="12192000" cy="1196012"/>
          </a:xfrm>
        </p:grpSpPr>
        <p:sp>
          <p:nvSpPr>
            <p:cNvPr id="3" name="Rectangle 2">
              <a:extLst>
                <a:ext uri="{FF2B5EF4-FFF2-40B4-BE49-F238E27FC236}">
                  <a16:creationId xmlns:a16="http://schemas.microsoft.com/office/drawing/2014/main" id="{FC1D8DA0-4197-4A3D-8632-C3AFE668FB99}"/>
                </a:ext>
              </a:extLst>
            </p:cNvPr>
            <p:cNvSpPr/>
            <p:nvPr/>
          </p:nvSpPr>
          <p:spPr>
            <a:xfrm>
              <a:off x="0" y="192946"/>
              <a:ext cx="12192000" cy="1020361"/>
            </a:xfrm>
            <a:prstGeom prst="rect">
              <a:avLst/>
            </a:prstGeom>
            <a:solidFill>
              <a:srgbClr val="00674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8129858-54BC-4C0F-AA4D-671F6E24EFCF}"/>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377182" y="109574"/>
              <a:ext cx="1112173" cy="1196012"/>
            </a:xfrm>
            <a:prstGeom prst="rect">
              <a:avLst/>
            </a:prstGeom>
            <a:effectLst>
              <a:outerShdw blurRad="50800" dist="38100" dir="2700000" algn="tl" rotWithShape="0">
                <a:prstClr val="black">
                  <a:alpha val="40000"/>
                </a:prstClr>
              </a:outerShdw>
            </a:effectLst>
          </p:spPr>
        </p:pic>
      </p:grpSp>
      <p:sp>
        <p:nvSpPr>
          <p:cNvPr id="5" name="TextBox 4">
            <a:extLst>
              <a:ext uri="{FF2B5EF4-FFF2-40B4-BE49-F238E27FC236}">
                <a16:creationId xmlns:a16="http://schemas.microsoft.com/office/drawing/2014/main" id="{BAD2694A-EFC7-4418-B5BB-DDBBB68C1FA8}"/>
              </a:ext>
            </a:extLst>
          </p:cNvPr>
          <p:cNvSpPr txBox="1"/>
          <p:nvPr/>
        </p:nvSpPr>
        <p:spPr>
          <a:xfrm>
            <a:off x="408963" y="80226"/>
            <a:ext cx="9087375" cy="1015663"/>
          </a:xfrm>
          <a:prstGeom prst="rect">
            <a:avLst/>
          </a:prstGeom>
          <a:noFill/>
        </p:spPr>
        <p:txBody>
          <a:bodyPr wrap="square">
            <a:spAutoFit/>
          </a:bodyPr>
          <a:lstStyle/>
          <a:p>
            <a:r>
              <a:rPr lang="en-US" sz="6000" b="1" dirty="0">
                <a:solidFill>
                  <a:schemeClr val="bg1"/>
                </a:solidFill>
                <a:cs typeface="Arial" panose="020B0604020202020204" pitchFamily="34" charset="0"/>
              </a:rPr>
              <a:t>Recognizing your reaction</a:t>
            </a:r>
            <a:endParaRPr lang="en-US" sz="6000" dirty="0">
              <a:solidFill>
                <a:schemeClr val="bg1"/>
              </a:solidFill>
            </a:endParaRPr>
          </a:p>
        </p:txBody>
      </p:sp>
      <p:sp>
        <p:nvSpPr>
          <p:cNvPr id="26" name="Partial Circle 25">
            <a:extLst>
              <a:ext uri="{FF2B5EF4-FFF2-40B4-BE49-F238E27FC236}">
                <a16:creationId xmlns:a16="http://schemas.microsoft.com/office/drawing/2014/main" id="{AC694FB3-19D8-4F2B-8C27-D55B9F3010B2}"/>
              </a:ext>
            </a:extLst>
          </p:cNvPr>
          <p:cNvSpPr/>
          <p:nvPr/>
        </p:nvSpPr>
        <p:spPr>
          <a:xfrm>
            <a:off x="232794" y="1338044"/>
            <a:ext cx="5486400" cy="5486400"/>
          </a:xfrm>
          <a:prstGeom prst="pie">
            <a:avLst>
              <a:gd name="adj1" fmla="val 5400000"/>
              <a:gd name="adj2" fmla="val 16200000"/>
            </a:avLst>
          </a:prstGeom>
          <a:solidFill>
            <a:srgbClr val="00853E"/>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grpSp>
        <p:nvGrpSpPr>
          <p:cNvPr id="27" name="Group 26">
            <a:extLst>
              <a:ext uri="{FF2B5EF4-FFF2-40B4-BE49-F238E27FC236}">
                <a16:creationId xmlns:a16="http://schemas.microsoft.com/office/drawing/2014/main" id="{280FA621-FC66-4D41-B745-BF3895D48DBD}"/>
              </a:ext>
            </a:extLst>
          </p:cNvPr>
          <p:cNvGrpSpPr/>
          <p:nvPr/>
        </p:nvGrpSpPr>
        <p:grpSpPr>
          <a:xfrm>
            <a:off x="2682373" y="1338044"/>
            <a:ext cx="9070593" cy="5486400"/>
            <a:chOff x="2480328" y="0"/>
            <a:chExt cx="8120850" cy="5486400"/>
          </a:xfrm>
        </p:grpSpPr>
        <p:sp>
          <p:nvSpPr>
            <p:cNvPr id="42" name="Rectangle 41">
              <a:extLst>
                <a:ext uri="{FF2B5EF4-FFF2-40B4-BE49-F238E27FC236}">
                  <a16:creationId xmlns:a16="http://schemas.microsoft.com/office/drawing/2014/main" id="{95A9C42B-89F6-47B7-8D4B-EDF2CCA4D6D6}"/>
                </a:ext>
              </a:extLst>
            </p:cNvPr>
            <p:cNvSpPr/>
            <p:nvPr/>
          </p:nvSpPr>
          <p:spPr>
            <a:xfrm>
              <a:off x="2743200" y="0"/>
              <a:ext cx="7857978" cy="5486400"/>
            </a:xfrm>
            <a:prstGeom prst="rect">
              <a:avLst/>
            </a:prstGeom>
            <a:ln>
              <a:solidFill>
                <a:srgbClr val="00853E"/>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43" name="TextBox 42">
              <a:extLst>
                <a:ext uri="{FF2B5EF4-FFF2-40B4-BE49-F238E27FC236}">
                  <a16:creationId xmlns:a16="http://schemas.microsoft.com/office/drawing/2014/main" id="{3B13FF6A-A738-443D-ACF6-603C4A8C5D7B}"/>
                </a:ext>
              </a:extLst>
            </p:cNvPr>
            <p:cNvSpPr txBox="1"/>
            <p:nvPr/>
          </p:nvSpPr>
          <p:spPr>
            <a:xfrm>
              <a:off x="2480328" y="0"/>
              <a:ext cx="3357694" cy="164592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75260" tIns="175260" rIns="175260" bIns="175260" numCol="1" spcCol="1270" anchor="ctr" anchorCtr="0">
              <a:noAutofit/>
            </a:bodyPr>
            <a:lstStyle/>
            <a:p>
              <a:pPr marL="0" lvl="0" indent="0" algn="ctr" defTabSz="2044700" rtl="0">
                <a:lnSpc>
                  <a:spcPct val="90000"/>
                </a:lnSpc>
                <a:spcBef>
                  <a:spcPct val="0"/>
                </a:spcBef>
                <a:spcAft>
                  <a:spcPct val="35000"/>
                </a:spcAft>
                <a:buNone/>
              </a:pPr>
              <a:r>
                <a:rPr lang="en-US" sz="4400" b="1" kern="1200" dirty="0">
                  <a:solidFill>
                    <a:schemeClr val="tx1"/>
                  </a:solidFill>
                </a:rPr>
                <a:t>Fight, Flight</a:t>
              </a:r>
              <a:r>
                <a:rPr lang="en-US" sz="4400" kern="1200" dirty="0">
                  <a:solidFill>
                    <a:schemeClr val="tx1"/>
                  </a:solidFill>
                </a:rPr>
                <a:t>, or </a:t>
              </a:r>
              <a:r>
                <a:rPr lang="en-US" sz="4400" b="1" kern="1200" dirty="0">
                  <a:solidFill>
                    <a:schemeClr val="tx1"/>
                  </a:solidFill>
                </a:rPr>
                <a:t>Freeze</a:t>
              </a:r>
              <a:endParaRPr lang="en-US" sz="4400" kern="1200" dirty="0">
                <a:solidFill>
                  <a:schemeClr val="tx1"/>
                </a:solidFill>
              </a:endParaRPr>
            </a:p>
          </p:txBody>
        </p:sp>
      </p:grpSp>
      <p:sp>
        <p:nvSpPr>
          <p:cNvPr id="28" name="Partial Circle 27">
            <a:extLst>
              <a:ext uri="{FF2B5EF4-FFF2-40B4-BE49-F238E27FC236}">
                <a16:creationId xmlns:a16="http://schemas.microsoft.com/office/drawing/2014/main" id="{5D37FFF3-9288-4F2E-8D10-EBBA3BFF71D7}"/>
              </a:ext>
            </a:extLst>
          </p:cNvPr>
          <p:cNvSpPr/>
          <p:nvPr/>
        </p:nvSpPr>
        <p:spPr>
          <a:xfrm>
            <a:off x="1192915" y="2983967"/>
            <a:ext cx="3566156" cy="3566156"/>
          </a:xfrm>
          <a:prstGeom prst="pie">
            <a:avLst>
              <a:gd name="adj1" fmla="val 5400000"/>
              <a:gd name="adj2" fmla="val 16200000"/>
            </a:avLst>
          </a:prstGeom>
          <a:solidFill>
            <a:srgbClr val="00A44E"/>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grpSp>
        <p:nvGrpSpPr>
          <p:cNvPr id="29" name="Group 28">
            <a:extLst>
              <a:ext uri="{FF2B5EF4-FFF2-40B4-BE49-F238E27FC236}">
                <a16:creationId xmlns:a16="http://schemas.microsoft.com/office/drawing/2014/main" id="{19420F14-F9E5-43ED-A7AD-868447FE2814}"/>
              </a:ext>
            </a:extLst>
          </p:cNvPr>
          <p:cNvGrpSpPr/>
          <p:nvPr/>
        </p:nvGrpSpPr>
        <p:grpSpPr>
          <a:xfrm>
            <a:off x="2690761" y="2983967"/>
            <a:ext cx="9062199" cy="3566156"/>
            <a:chOff x="2487836" y="1645923"/>
            <a:chExt cx="8113342" cy="3566156"/>
          </a:xfrm>
        </p:grpSpPr>
        <p:sp>
          <p:nvSpPr>
            <p:cNvPr id="40" name="Rectangle 39">
              <a:extLst>
                <a:ext uri="{FF2B5EF4-FFF2-40B4-BE49-F238E27FC236}">
                  <a16:creationId xmlns:a16="http://schemas.microsoft.com/office/drawing/2014/main" id="{BE83270E-B9CA-4ADB-9688-2097E41BCEDF}"/>
                </a:ext>
              </a:extLst>
            </p:cNvPr>
            <p:cNvSpPr/>
            <p:nvPr/>
          </p:nvSpPr>
          <p:spPr>
            <a:xfrm>
              <a:off x="2743200" y="1645923"/>
              <a:ext cx="7857978" cy="3566156"/>
            </a:xfrm>
            <a:prstGeom prst="rect">
              <a:avLst/>
            </a:prstGeom>
            <a:ln>
              <a:solidFill>
                <a:srgbClr val="00A44E"/>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41" name="TextBox 40">
              <a:extLst>
                <a:ext uri="{FF2B5EF4-FFF2-40B4-BE49-F238E27FC236}">
                  <a16:creationId xmlns:a16="http://schemas.microsoft.com/office/drawing/2014/main" id="{2F82FBC7-E403-4D0A-B0E3-8753978CE193}"/>
                </a:ext>
              </a:extLst>
            </p:cNvPr>
            <p:cNvSpPr txBox="1"/>
            <p:nvPr/>
          </p:nvSpPr>
          <p:spPr>
            <a:xfrm>
              <a:off x="2487836" y="1645923"/>
              <a:ext cx="3448124" cy="164591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75260" tIns="175260" rIns="175260" bIns="175260" numCol="1" spcCol="1270" anchor="ctr" anchorCtr="0">
              <a:noAutofit/>
            </a:bodyPr>
            <a:lstStyle/>
            <a:p>
              <a:pPr marL="0" lvl="0" indent="0" algn="ctr" defTabSz="2044700" rtl="0">
                <a:lnSpc>
                  <a:spcPct val="90000"/>
                </a:lnSpc>
                <a:spcBef>
                  <a:spcPct val="0"/>
                </a:spcBef>
                <a:spcAft>
                  <a:spcPct val="35000"/>
                </a:spcAft>
                <a:buNone/>
              </a:pPr>
              <a:r>
                <a:rPr lang="en-US" sz="4400" b="1" kern="1200" dirty="0">
                  <a:solidFill>
                    <a:schemeClr val="tx1"/>
                  </a:solidFill>
                </a:rPr>
                <a:t>Sensory expectations</a:t>
              </a:r>
              <a:r>
                <a:rPr lang="en-US" sz="4400" b="1" kern="1200" dirty="0">
                  <a:solidFill>
                    <a:schemeClr val="tx1">
                      <a:lumMod val="75000"/>
                      <a:lumOff val="25000"/>
                    </a:schemeClr>
                  </a:solidFill>
                </a:rPr>
                <a:t> </a:t>
              </a:r>
              <a:endParaRPr lang="en-US" sz="4400" kern="1200" dirty="0">
                <a:solidFill>
                  <a:schemeClr val="tx1">
                    <a:lumMod val="75000"/>
                    <a:lumOff val="25000"/>
                  </a:schemeClr>
                </a:solidFill>
              </a:endParaRPr>
            </a:p>
          </p:txBody>
        </p:sp>
      </p:grpSp>
      <p:sp>
        <p:nvSpPr>
          <p:cNvPr id="30" name="Partial Circle 29">
            <a:extLst>
              <a:ext uri="{FF2B5EF4-FFF2-40B4-BE49-F238E27FC236}">
                <a16:creationId xmlns:a16="http://schemas.microsoft.com/office/drawing/2014/main" id="{5B5B4B00-08E5-4BC7-9089-7749588B9DC8}"/>
              </a:ext>
            </a:extLst>
          </p:cNvPr>
          <p:cNvSpPr/>
          <p:nvPr/>
        </p:nvSpPr>
        <p:spPr>
          <a:xfrm>
            <a:off x="2153034" y="4629885"/>
            <a:ext cx="1645918" cy="1645918"/>
          </a:xfrm>
          <a:prstGeom prst="pie">
            <a:avLst>
              <a:gd name="adj1" fmla="val 5400000"/>
              <a:gd name="adj2" fmla="val 16200000"/>
            </a:avLst>
          </a:prstGeom>
          <a:solidFill>
            <a:srgbClr val="74C427"/>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grpSp>
        <p:nvGrpSpPr>
          <p:cNvPr id="31" name="Group 30">
            <a:extLst>
              <a:ext uri="{FF2B5EF4-FFF2-40B4-BE49-F238E27FC236}">
                <a16:creationId xmlns:a16="http://schemas.microsoft.com/office/drawing/2014/main" id="{4C6EA4B7-59CE-46E3-806E-8267C07BA8AA}"/>
              </a:ext>
            </a:extLst>
          </p:cNvPr>
          <p:cNvGrpSpPr/>
          <p:nvPr/>
        </p:nvGrpSpPr>
        <p:grpSpPr>
          <a:xfrm>
            <a:off x="2975994" y="4647464"/>
            <a:ext cx="8776966" cy="1645918"/>
            <a:chOff x="2743200" y="3309420"/>
            <a:chExt cx="7857978" cy="1645918"/>
          </a:xfrm>
        </p:grpSpPr>
        <p:sp>
          <p:nvSpPr>
            <p:cNvPr id="38" name="Rectangle 37">
              <a:extLst>
                <a:ext uri="{FF2B5EF4-FFF2-40B4-BE49-F238E27FC236}">
                  <a16:creationId xmlns:a16="http://schemas.microsoft.com/office/drawing/2014/main" id="{51E90723-47C1-4FA0-BC26-997DD42068DA}"/>
                </a:ext>
              </a:extLst>
            </p:cNvPr>
            <p:cNvSpPr/>
            <p:nvPr/>
          </p:nvSpPr>
          <p:spPr>
            <a:xfrm>
              <a:off x="2743200" y="3309420"/>
              <a:ext cx="7857978" cy="1645918"/>
            </a:xfrm>
            <a:prstGeom prst="rect">
              <a:avLst/>
            </a:prstGeom>
            <a:ln>
              <a:solidFill>
                <a:srgbClr val="74C427"/>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39" name="TextBox 38">
              <a:extLst>
                <a:ext uri="{FF2B5EF4-FFF2-40B4-BE49-F238E27FC236}">
                  <a16:creationId xmlns:a16="http://schemas.microsoft.com/office/drawing/2014/main" id="{E292F5AA-8606-4EE9-8A90-E8AC8681B952}"/>
                </a:ext>
              </a:extLst>
            </p:cNvPr>
            <p:cNvSpPr txBox="1"/>
            <p:nvPr/>
          </p:nvSpPr>
          <p:spPr>
            <a:xfrm>
              <a:off x="2743200" y="3309420"/>
              <a:ext cx="3006124" cy="164591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75260" tIns="175260" rIns="175260" bIns="175260" numCol="1" spcCol="1270" anchor="ctr" anchorCtr="0">
              <a:noAutofit/>
            </a:bodyPr>
            <a:lstStyle/>
            <a:p>
              <a:pPr marL="0" lvl="0" indent="0" algn="ctr" defTabSz="2044700" rtl="0">
                <a:lnSpc>
                  <a:spcPct val="90000"/>
                </a:lnSpc>
                <a:spcBef>
                  <a:spcPct val="0"/>
                </a:spcBef>
                <a:spcAft>
                  <a:spcPct val="35000"/>
                </a:spcAft>
                <a:buNone/>
              </a:pPr>
              <a:r>
                <a:rPr lang="en-US" sz="4400" b="1" kern="1200" dirty="0">
                  <a:solidFill>
                    <a:schemeClr val="tx1"/>
                  </a:solidFill>
                </a:rPr>
                <a:t>Empower yourself</a:t>
              </a:r>
              <a:endParaRPr lang="en-US" sz="4400" kern="1200" dirty="0">
                <a:solidFill>
                  <a:schemeClr val="tx1"/>
                </a:solidFill>
              </a:endParaRPr>
            </a:p>
          </p:txBody>
        </p:sp>
      </p:grpSp>
      <p:grpSp>
        <p:nvGrpSpPr>
          <p:cNvPr id="32" name="Group 31">
            <a:extLst>
              <a:ext uri="{FF2B5EF4-FFF2-40B4-BE49-F238E27FC236}">
                <a16:creationId xmlns:a16="http://schemas.microsoft.com/office/drawing/2014/main" id="{592CC242-CDA1-444E-BA02-72BE679739B6}"/>
              </a:ext>
            </a:extLst>
          </p:cNvPr>
          <p:cNvGrpSpPr/>
          <p:nvPr/>
        </p:nvGrpSpPr>
        <p:grpSpPr>
          <a:xfrm>
            <a:off x="6291744" y="2983967"/>
            <a:ext cx="5315124" cy="1658566"/>
            <a:chOff x="6058950" y="1645923"/>
            <a:chExt cx="4584174" cy="1658566"/>
          </a:xfrm>
        </p:grpSpPr>
        <p:sp>
          <p:nvSpPr>
            <p:cNvPr id="36" name="Rectangle 35">
              <a:extLst>
                <a:ext uri="{FF2B5EF4-FFF2-40B4-BE49-F238E27FC236}">
                  <a16:creationId xmlns:a16="http://schemas.microsoft.com/office/drawing/2014/main" id="{8DFF05EA-CAC1-47F0-9096-821A8267E92B}"/>
                </a:ext>
              </a:extLst>
            </p:cNvPr>
            <p:cNvSpPr/>
            <p:nvPr/>
          </p:nvSpPr>
          <p:spPr>
            <a:xfrm>
              <a:off x="6672189" y="1645923"/>
              <a:ext cx="3928989" cy="1645918"/>
            </a:xfrm>
            <a:prstGeom prst="rect">
              <a:avLst/>
            </a:prstGeom>
            <a:noFill/>
            <a:ln>
              <a:noFill/>
            </a:ln>
            <a:sp3d/>
          </p:spPr>
          <p:style>
            <a:lnRef idx="2">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37" name="TextBox 36">
              <a:extLst>
                <a:ext uri="{FF2B5EF4-FFF2-40B4-BE49-F238E27FC236}">
                  <a16:creationId xmlns:a16="http://schemas.microsoft.com/office/drawing/2014/main" id="{5F312F2C-8C4F-4FCD-ACDC-FD4C382F2CFB}"/>
                </a:ext>
              </a:extLst>
            </p:cNvPr>
            <p:cNvSpPr txBox="1"/>
            <p:nvPr/>
          </p:nvSpPr>
          <p:spPr>
            <a:xfrm>
              <a:off x="6058950" y="1658571"/>
              <a:ext cx="4584174" cy="1645918"/>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47650" tIns="247650" rIns="247650" bIns="247650" numCol="1" spcCol="1270" anchor="ctr" anchorCtr="0">
              <a:noAutofit/>
            </a:bodyPr>
            <a:lstStyle/>
            <a:p>
              <a:pPr marL="0" lvl="1" algn="l" defTabSz="711200" rtl="0">
                <a:lnSpc>
                  <a:spcPct val="90000"/>
                </a:lnSpc>
                <a:spcBef>
                  <a:spcPct val="0"/>
                </a:spcBef>
                <a:spcAft>
                  <a:spcPct val="15000"/>
                </a:spcAft>
              </a:pPr>
              <a:r>
                <a:rPr lang="en-US" sz="2600" b="1" kern="1200" dirty="0">
                  <a:solidFill>
                    <a:schemeClr val="tx1"/>
                  </a:solidFill>
                </a:rPr>
                <a:t>Sounds</a:t>
              </a:r>
              <a:r>
                <a:rPr lang="en-US" sz="2600" kern="1200" dirty="0">
                  <a:solidFill>
                    <a:schemeClr val="tx1"/>
                  </a:solidFill>
                </a:rPr>
                <a:t>: </a:t>
              </a:r>
              <a:r>
                <a:rPr lang="en-US" sz="2400" kern="1200" dirty="0">
                  <a:solidFill>
                    <a:schemeClr val="tx1"/>
                  </a:solidFill>
                </a:rPr>
                <a:t>gunfire, screams, alarms</a:t>
              </a:r>
              <a:endParaRPr lang="en-US" sz="2200" kern="1200" dirty="0">
                <a:solidFill>
                  <a:schemeClr val="tx1"/>
                </a:solidFill>
              </a:endParaRPr>
            </a:p>
            <a:p>
              <a:pPr marL="0" lvl="1" algn="l" defTabSz="711200" rtl="0">
                <a:lnSpc>
                  <a:spcPct val="90000"/>
                </a:lnSpc>
                <a:spcBef>
                  <a:spcPct val="0"/>
                </a:spcBef>
                <a:spcAft>
                  <a:spcPct val="15000"/>
                </a:spcAft>
              </a:pPr>
              <a:r>
                <a:rPr lang="en-US" sz="2600" b="1" kern="1200" dirty="0">
                  <a:solidFill>
                    <a:schemeClr val="tx1"/>
                  </a:solidFill>
                </a:rPr>
                <a:t>Visuals</a:t>
              </a:r>
              <a:r>
                <a:rPr lang="en-US" sz="2600" kern="1200" dirty="0">
                  <a:solidFill>
                    <a:schemeClr val="tx1"/>
                  </a:solidFill>
                </a:rPr>
                <a:t>: </a:t>
              </a:r>
              <a:r>
                <a:rPr lang="en-US" sz="2400" kern="1200" dirty="0">
                  <a:solidFill>
                    <a:schemeClr val="tx1"/>
                  </a:solidFill>
                </a:rPr>
                <a:t>flashing lights, injuries</a:t>
              </a:r>
              <a:endParaRPr lang="en-US" sz="2200" kern="1200" dirty="0">
                <a:solidFill>
                  <a:schemeClr val="tx1"/>
                </a:solidFill>
              </a:endParaRPr>
            </a:p>
            <a:p>
              <a:pPr marL="0" lvl="1" algn="l" defTabSz="711200" rtl="0">
                <a:lnSpc>
                  <a:spcPct val="90000"/>
                </a:lnSpc>
                <a:spcBef>
                  <a:spcPct val="0"/>
                </a:spcBef>
                <a:spcAft>
                  <a:spcPct val="15000"/>
                </a:spcAft>
              </a:pPr>
              <a:r>
                <a:rPr lang="en-US" sz="2600" b="1" kern="1200" dirty="0">
                  <a:solidFill>
                    <a:schemeClr val="tx1"/>
                  </a:solidFill>
                </a:rPr>
                <a:t>Physical</a:t>
              </a:r>
              <a:r>
                <a:rPr lang="en-US" sz="2600" kern="1200" dirty="0">
                  <a:solidFill>
                    <a:schemeClr val="tx1"/>
                  </a:solidFill>
                </a:rPr>
                <a:t>: </a:t>
              </a:r>
              <a:r>
                <a:rPr lang="en-US" sz="2400" kern="1200" dirty="0">
                  <a:solidFill>
                    <a:schemeClr val="tx1"/>
                  </a:solidFill>
                </a:rPr>
                <a:t>water sprinklers, pushing</a:t>
              </a:r>
              <a:endParaRPr lang="en-US" sz="2200" kern="1200" dirty="0">
                <a:solidFill>
                  <a:schemeClr val="tx1"/>
                </a:solidFill>
              </a:endParaRPr>
            </a:p>
          </p:txBody>
        </p:sp>
      </p:grpSp>
      <p:grpSp>
        <p:nvGrpSpPr>
          <p:cNvPr id="33" name="Group 32">
            <a:extLst>
              <a:ext uri="{FF2B5EF4-FFF2-40B4-BE49-F238E27FC236}">
                <a16:creationId xmlns:a16="http://schemas.microsoft.com/office/drawing/2014/main" id="{8DBDE261-6478-44B2-92B9-771CD00359C0}"/>
              </a:ext>
            </a:extLst>
          </p:cNvPr>
          <p:cNvGrpSpPr/>
          <p:nvPr/>
        </p:nvGrpSpPr>
        <p:grpSpPr>
          <a:xfrm>
            <a:off x="6333688" y="4629885"/>
            <a:ext cx="5625518" cy="1645918"/>
            <a:chOff x="6100895" y="3291841"/>
            <a:chExt cx="4500283" cy="1645918"/>
          </a:xfrm>
        </p:grpSpPr>
        <p:sp>
          <p:nvSpPr>
            <p:cNvPr id="34" name="Rectangle 33">
              <a:extLst>
                <a:ext uri="{FF2B5EF4-FFF2-40B4-BE49-F238E27FC236}">
                  <a16:creationId xmlns:a16="http://schemas.microsoft.com/office/drawing/2014/main" id="{D042E490-3FE0-4C23-803E-DEEC2101966B}"/>
                </a:ext>
              </a:extLst>
            </p:cNvPr>
            <p:cNvSpPr/>
            <p:nvPr/>
          </p:nvSpPr>
          <p:spPr>
            <a:xfrm>
              <a:off x="6672189" y="3291841"/>
              <a:ext cx="3928989" cy="1645918"/>
            </a:xfrm>
            <a:prstGeom prst="rect">
              <a:avLst/>
            </a:prstGeom>
            <a:noFill/>
            <a:ln>
              <a:noFill/>
            </a:ln>
            <a:sp3d/>
          </p:spPr>
          <p:style>
            <a:lnRef idx="2">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35" name="TextBox 34">
              <a:extLst>
                <a:ext uri="{FF2B5EF4-FFF2-40B4-BE49-F238E27FC236}">
                  <a16:creationId xmlns:a16="http://schemas.microsoft.com/office/drawing/2014/main" id="{F2D58B7E-3F4E-49F9-B5AB-F0CBF7B333B9}"/>
                </a:ext>
              </a:extLst>
            </p:cNvPr>
            <p:cNvSpPr txBox="1"/>
            <p:nvPr/>
          </p:nvSpPr>
          <p:spPr>
            <a:xfrm>
              <a:off x="6100895" y="3291841"/>
              <a:ext cx="4500283" cy="1645918"/>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47650" tIns="247650" rIns="247650" bIns="247650" numCol="1" spcCol="1270" anchor="ctr" anchorCtr="0">
              <a:noAutofit/>
            </a:bodyPr>
            <a:lstStyle/>
            <a:p>
              <a:pPr marL="0" lvl="1" algn="l" defTabSz="711200" rtl="0">
                <a:lnSpc>
                  <a:spcPct val="90000"/>
                </a:lnSpc>
                <a:spcBef>
                  <a:spcPct val="0"/>
                </a:spcBef>
                <a:spcAft>
                  <a:spcPts val="500"/>
                </a:spcAft>
              </a:pPr>
              <a:r>
                <a:rPr lang="en-US" sz="2600" b="1" kern="1200" dirty="0">
                  <a:solidFill>
                    <a:schemeClr val="tx1"/>
                  </a:solidFill>
                </a:rPr>
                <a:t>Take action</a:t>
              </a:r>
              <a:r>
                <a:rPr lang="en-US" sz="2600" dirty="0">
                  <a:solidFill>
                    <a:schemeClr val="tx1"/>
                  </a:solidFill>
                </a:rPr>
                <a:t>: </a:t>
              </a:r>
              <a:r>
                <a:rPr lang="en-US" sz="2400" kern="1200" dirty="0">
                  <a:solidFill>
                    <a:schemeClr val="tx1"/>
                  </a:solidFill>
                </a:rPr>
                <a:t>may give a sense of control</a:t>
              </a:r>
            </a:p>
            <a:p>
              <a:pPr marL="0" lvl="1" algn="l" defTabSz="711200" rtl="0">
                <a:lnSpc>
                  <a:spcPct val="90000"/>
                </a:lnSpc>
                <a:spcBef>
                  <a:spcPct val="0"/>
                </a:spcBef>
                <a:spcAft>
                  <a:spcPts val="500"/>
                </a:spcAft>
              </a:pPr>
              <a:r>
                <a:rPr lang="en-US" sz="2600" b="1" kern="1200" dirty="0">
                  <a:solidFill>
                    <a:schemeClr val="tx1"/>
                  </a:solidFill>
                </a:rPr>
                <a:t>Focus on response</a:t>
              </a:r>
              <a:r>
                <a:rPr lang="en-US" sz="2600" kern="1200" dirty="0">
                  <a:solidFill>
                    <a:schemeClr val="tx1"/>
                  </a:solidFill>
                </a:rPr>
                <a:t>: </a:t>
              </a:r>
              <a:r>
                <a:rPr lang="en-US" sz="2400" kern="1200" dirty="0">
                  <a:solidFill>
                    <a:schemeClr val="tx1"/>
                  </a:solidFill>
                </a:rPr>
                <a:t>Run, Hide, Fight</a:t>
              </a:r>
              <a:endParaRPr lang="en-US" sz="2200" kern="1200" dirty="0">
                <a:solidFill>
                  <a:schemeClr val="tx1"/>
                </a:solidFill>
              </a:endParaRPr>
            </a:p>
            <a:p>
              <a:pPr marL="0" lvl="1" algn="l" defTabSz="711200" rtl="0">
                <a:lnSpc>
                  <a:spcPct val="90000"/>
                </a:lnSpc>
                <a:spcBef>
                  <a:spcPct val="0"/>
                </a:spcBef>
                <a:spcAft>
                  <a:spcPts val="500"/>
                </a:spcAft>
              </a:pPr>
              <a:r>
                <a:rPr lang="en-US" sz="2600" b="1" kern="1200" dirty="0">
                  <a:solidFill>
                    <a:schemeClr val="tx1"/>
                  </a:solidFill>
                </a:rPr>
                <a:t>Avoid</a:t>
              </a:r>
              <a:r>
                <a:rPr lang="en-US" sz="2600" kern="1200" dirty="0">
                  <a:solidFill>
                    <a:schemeClr val="tx1"/>
                  </a:solidFill>
                </a:rPr>
                <a:t>: </a:t>
              </a:r>
              <a:r>
                <a:rPr lang="en-US" sz="2400" kern="1200" dirty="0">
                  <a:solidFill>
                    <a:schemeClr val="tx1"/>
                  </a:solidFill>
                </a:rPr>
                <a:t>negative/worst case thinking  </a:t>
              </a:r>
              <a:endParaRPr lang="en-US" sz="2200" kern="1200" dirty="0">
                <a:solidFill>
                  <a:schemeClr val="tx1"/>
                </a:solidFill>
              </a:endParaRPr>
            </a:p>
          </p:txBody>
        </p:sp>
      </p:grpSp>
      <p:grpSp>
        <p:nvGrpSpPr>
          <p:cNvPr id="62" name="Group 61">
            <a:extLst>
              <a:ext uri="{FF2B5EF4-FFF2-40B4-BE49-F238E27FC236}">
                <a16:creationId xmlns:a16="http://schemas.microsoft.com/office/drawing/2014/main" id="{1252DD0D-517A-4D31-9386-4C79EAF333E1}"/>
              </a:ext>
            </a:extLst>
          </p:cNvPr>
          <p:cNvGrpSpPr/>
          <p:nvPr/>
        </p:nvGrpSpPr>
        <p:grpSpPr>
          <a:xfrm>
            <a:off x="6256918" y="1272030"/>
            <a:ext cx="5285067" cy="1738202"/>
            <a:chOff x="5624318" y="0"/>
            <a:chExt cx="5108433" cy="1738202"/>
          </a:xfrm>
        </p:grpSpPr>
        <p:sp>
          <p:nvSpPr>
            <p:cNvPr id="63" name="Rectangle 62">
              <a:extLst>
                <a:ext uri="{FF2B5EF4-FFF2-40B4-BE49-F238E27FC236}">
                  <a16:creationId xmlns:a16="http://schemas.microsoft.com/office/drawing/2014/main" id="{F26D07FD-E14B-41C7-8D45-6080B9CCA86B}"/>
                </a:ext>
              </a:extLst>
            </p:cNvPr>
            <p:cNvSpPr/>
            <p:nvPr/>
          </p:nvSpPr>
          <p:spPr>
            <a:xfrm>
              <a:off x="6672189" y="0"/>
              <a:ext cx="3928989" cy="1645923"/>
            </a:xfrm>
            <a:prstGeom prst="rect">
              <a:avLst/>
            </a:prstGeom>
            <a:noFill/>
            <a:ln>
              <a:noFill/>
            </a:ln>
            <a:sp3d/>
          </p:spPr>
          <p:style>
            <a:lnRef idx="2">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64" name="TextBox 63">
              <a:extLst>
                <a:ext uri="{FF2B5EF4-FFF2-40B4-BE49-F238E27FC236}">
                  <a16:creationId xmlns:a16="http://schemas.microsoft.com/office/drawing/2014/main" id="{AB8DAFD3-01E7-446E-BC8F-93D998E7F79D}"/>
                </a:ext>
              </a:extLst>
            </p:cNvPr>
            <p:cNvSpPr txBox="1"/>
            <p:nvPr/>
          </p:nvSpPr>
          <p:spPr>
            <a:xfrm>
              <a:off x="5624318" y="92279"/>
              <a:ext cx="5108433" cy="1645923"/>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47650" tIns="247650" rIns="247650" bIns="247650" numCol="1" spcCol="1270" anchor="ctr" anchorCtr="0">
              <a:noAutofit/>
            </a:bodyPr>
            <a:lstStyle/>
            <a:p>
              <a:pPr marL="0" lvl="1" algn="l" defTabSz="711200" rtl="0">
                <a:lnSpc>
                  <a:spcPct val="90000"/>
                </a:lnSpc>
                <a:spcBef>
                  <a:spcPct val="0"/>
                </a:spcBef>
                <a:spcAft>
                  <a:spcPct val="15000"/>
                </a:spcAft>
              </a:pPr>
              <a:r>
                <a:rPr lang="en-US" sz="2600" kern="1200" dirty="0">
                  <a:solidFill>
                    <a:schemeClr val="tx1"/>
                  </a:solidFill>
                </a:rPr>
                <a:t>Studies show those who froze were injured more often.</a:t>
              </a:r>
            </a:p>
            <a:p>
              <a:pPr marL="0" lvl="1" algn="l" defTabSz="711200" rtl="0">
                <a:lnSpc>
                  <a:spcPct val="90000"/>
                </a:lnSpc>
                <a:spcBef>
                  <a:spcPts val="1200"/>
                </a:spcBef>
                <a:spcAft>
                  <a:spcPct val="15000"/>
                </a:spcAft>
              </a:pPr>
              <a:r>
                <a:rPr lang="en-US" sz="2600" dirty="0">
                  <a:solidFill>
                    <a:schemeClr val="tx1"/>
                  </a:solidFill>
                </a:rPr>
                <a:t>These skills may help un-freeze.</a:t>
              </a:r>
              <a:endParaRPr lang="en-US" sz="2600" kern="1200" dirty="0">
                <a:solidFill>
                  <a:schemeClr val="tx1"/>
                </a:solidFill>
              </a:endParaRPr>
            </a:p>
          </p:txBody>
        </p:sp>
      </p:grpSp>
    </p:spTree>
    <p:extLst>
      <p:ext uri="{BB962C8B-B14F-4D97-AF65-F5344CB8AC3E}">
        <p14:creationId xmlns:p14="http://schemas.microsoft.com/office/powerpoint/2010/main" val="23346149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A5FB6D8-437E-40DF-A24B-1CCD9ADB63D0}"/>
              </a:ext>
            </a:extLst>
          </p:cNvPr>
          <p:cNvGrpSpPr/>
          <p:nvPr/>
        </p:nvGrpSpPr>
        <p:grpSpPr>
          <a:xfrm>
            <a:off x="0" y="109574"/>
            <a:ext cx="12192000" cy="1196012"/>
            <a:chOff x="0" y="109574"/>
            <a:chExt cx="12192000" cy="1196012"/>
          </a:xfrm>
        </p:grpSpPr>
        <p:sp>
          <p:nvSpPr>
            <p:cNvPr id="3" name="Rectangle 2">
              <a:extLst>
                <a:ext uri="{FF2B5EF4-FFF2-40B4-BE49-F238E27FC236}">
                  <a16:creationId xmlns:a16="http://schemas.microsoft.com/office/drawing/2014/main" id="{F3942E92-C5C6-480F-820B-9EEE99525F4C}"/>
                </a:ext>
              </a:extLst>
            </p:cNvPr>
            <p:cNvSpPr/>
            <p:nvPr/>
          </p:nvSpPr>
          <p:spPr>
            <a:xfrm>
              <a:off x="0" y="192946"/>
              <a:ext cx="12192000" cy="1020361"/>
            </a:xfrm>
            <a:prstGeom prst="rect">
              <a:avLst/>
            </a:prstGeom>
            <a:solidFill>
              <a:srgbClr val="00674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C8082F4-BE42-4134-AA09-CD8470786D0D}"/>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377182" y="109574"/>
              <a:ext cx="1112173" cy="1196012"/>
            </a:xfrm>
            <a:prstGeom prst="rect">
              <a:avLst/>
            </a:prstGeom>
            <a:effectLst>
              <a:outerShdw blurRad="50800" dist="38100" dir="2700000" algn="tl" rotWithShape="0">
                <a:prstClr val="black">
                  <a:alpha val="40000"/>
                </a:prstClr>
              </a:outerShdw>
            </a:effectLst>
          </p:spPr>
        </p:pic>
      </p:grpSp>
      <p:sp>
        <p:nvSpPr>
          <p:cNvPr id="5" name="TextBox 4">
            <a:extLst>
              <a:ext uri="{FF2B5EF4-FFF2-40B4-BE49-F238E27FC236}">
                <a16:creationId xmlns:a16="http://schemas.microsoft.com/office/drawing/2014/main" id="{1186CAEC-FED7-4E6E-B7FC-4E02EE8443B2}"/>
              </a:ext>
            </a:extLst>
          </p:cNvPr>
          <p:cNvSpPr txBox="1"/>
          <p:nvPr/>
        </p:nvSpPr>
        <p:spPr>
          <a:xfrm>
            <a:off x="408963" y="172505"/>
            <a:ext cx="9087375" cy="1015663"/>
          </a:xfrm>
          <a:prstGeom prst="rect">
            <a:avLst/>
          </a:prstGeom>
          <a:noFill/>
        </p:spPr>
        <p:txBody>
          <a:bodyPr wrap="square">
            <a:spAutoFit/>
          </a:bodyPr>
          <a:lstStyle/>
          <a:p>
            <a:r>
              <a:rPr lang="en-US" sz="6000" b="1" dirty="0">
                <a:solidFill>
                  <a:schemeClr val="bg1"/>
                </a:solidFill>
                <a:cs typeface="Arial" panose="020B0604020202020204" pitchFamily="34" charset="0"/>
              </a:rPr>
              <a:t>Run - advanced preparation</a:t>
            </a:r>
            <a:endParaRPr lang="en-US" sz="6000" dirty="0">
              <a:solidFill>
                <a:schemeClr val="bg1"/>
              </a:solidFill>
            </a:endParaRPr>
          </a:p>
        </p:txBody>
      </p:sp>
      <p:sp>
        <p:nvSpPr>
          <p:cNvPr id="6" name="TextBox 5">
            <a:extLst>
              <a:ext uri="{FF2B5EF4-FFF2-40B4-BE49-F238E27FC236}">
                <a16:creationId xmlns:a16="http://schemas.microsoft.com/office/drawing/2014/main" id="{941FDBF2-4C0D-441C-9533-AB7E06E65149}"/>
              </a:ext>
            </a:extLst>
          </p:cNvPr>
          <p:cNvSpPr txBox="1"/>
          <p:nvPr/>
        </p:nvSpPr>
        <p:spPr>
          <a:xfrm>
            <a:off x="0" y="1367101"/>
            <a:ext cx="12192000" cy="830997"/>
          </a:xfrm>
          <a:prstGeom prst="rect">
            <a:avLst/>
          </a:prstGeom>
          <a:noFill/>
        </p:spPr>
        <p:txBody>
          <a:bodyPr wrap="square">
            <a:spAutoFit/>
          </a:bodyPr>
          <a:lstStyle/>
          <a:p>
            <a:pPr lvl="1" algn="ctr"/>
            <a:r>
              <a:rPr lang="en-US" sz="4800" b="1" dirty="0">
                <a:cs typeface="Arial" panose="020B0604020202020204" pitchFamily="34" charset="0"/>
              </a:rPr>
              <a:t>Do this when you enter a room or area.</a:t>
            </a:r>
          </a:p>
        </p:txBody>
      </p:sp>
      <p:sp>
        <p:nvSpPr>
          <p:cNvPr id="7" name="TextBox 6">
            <a:extLst>
              <a:ext uri="{FF2B5EF4-FFF2-40B4-BE49-F238E27FC236}">
                <a16:creationId xmlns:a16="http://schemas.microsoft.com/office/drawing/2014/main" id="{8437EA49-6F1D-4CF1-8F5A-4AAF45FD5337}"/>
              </a:ext>
            </a:extLst>
          </p:cNvPr>
          <p:cNvSpPr txBox="1"/>
          <p:nvPr/>
        </p:nvSpPr>
        <p:spPr>
          <a:xfrm>
            <a:off x="167781" y="2192501"/>
            <a:ext cx="12024219" cy="1477328"/>
          </a:xfrm>
          <a:prstGeom prst="rect">
            <a:avLst/>
          </a:prstGeom>
          <a:noFill/>
        </p:spPr>
        <p:txBody>
          <a:bodyPr wrap="square">
            <a:spAutoFit/>
          </a:bodyPr>
          <a:lstStyle/>
          <a:p>
            <a:pPr>
              <a:spcBef>
                <a:spcPts val="1200"/>
              </a:spcBef>
            </a:pPr>
            <a:r>
              <a:rPr lang="en-US" sz="4000" dirty="0">
                <a:cs typeface="Arial" panose="020B0604020202020204" pitchFamily="34" charset="0"/>
              </a:rPr>
              <a:t>Consider what route you might take.</a:t>
            </a:r>
          </a:p>
          <a:p>
            <a:pPr>
              <a:spcBef>
                <a:spcPts val="1200"/>
              </a:spcBef>
            </a:pPr>
            <a:r>
              <a:rPr lang="en-US" sz="4000" dirty="0">
                <a:cs typeface="Arial" panose="020B0604020202020204" pitchFamily="34" charset="0"/>
              </a:rPr>
              <a:t>Consider your options – windows, doors, stairs, etc.</a:t>
            </a:r>
          </a:p>
        </p:txBody>
      </p:sp>
      <p:sp>
        <p:nvSpPr>
          <p:cNvPr id="9" name="TextBox 8">
            <a:extLst>
              <a:ext uri="{FF2B5EF4-FFF2-40B4-BE49-F238E27FC236}">
                <a16:creationId xmlns:a16="http://schemas.microsoft.com/office/drawing/2014/main" id="{783B2D14-850C-43CB-BB8B-E9A9289E2367}"/>
              </a:ext>
            </a:extLst>
          </p:cNvPr>
          <p:cNvSpPr txBox="1"/>
          <p:nvPr/>
        </p:nvSpPr>
        <p:spPr>
          <a:xfrm>
            <a:off x="7710675" y="5647256"/>
            <a:ext cx="3222593" cy="707886"/>
          </a:xfrm>
          <a:prstGeom prst="rect">
            <a:avLst/>
          </a:prstGeom>
          <a:noFill/>
        </p:spPr>
        <p:txBody>
          <a:bodyPr wrap="square">
            <a:spAutoFit/>
          </a:bodyPr>
          <a:lstStyle/>
          <a:p>
            <a:r>
              <a:rPr lang="en-US" sz="2000" dirty="0"/>
              <a:t>https://emergency.unt.edu/</a:t>
            </a:r>
          </a:p>
          <a:p>
            <a:r>
              <a:rPr lang="en-US" sz="2000" dirty="0"/>
              <a:t>emergency-floor-plans</a:t>
            </a:r>
          </a:p>
        </p:txBody>
      </p:sp>
      <p:sp>
        <p:nvSpPr>
          <p:cNvPr id="10" name="TextBox 9">
            <a:extLst>
              <a:ext uri="{FF2B5EF4-FFF2-40B4-BE49-F238E27FC236}">
                <a16:creationId xmlns:a16="http://schemas.microsoft.com/office/drawing/2014/main" id="{61445BE4-A3B5-4AFC-8743-2BCB9B704F92}"/>
              </a:ext>
            </a:extLst>
          </p:cNvPr>
          <p:cNvSpPr txBox="1"/>
          <p:nvPr/>
        </p:nvSpPr>
        <p:spPr>
          <a:xfrm>
            <a:off x="-4887" y="3996823"/>
            <a:ext cx="12192000" cy="1323439"/>
          </a:xfrm>
          <a:prstGeom prst="rect">
            <a:avLst/>
          </a:prstGeom>
          <a:noFill/>
        </p:spPr>
        <p:txBody>
          <a:bodyPr wrap="square">
            <a:spAutoFit/>
          </a:bodyPr>
          <a:lstStyle/>
          <a:p>
            <a:pPr lvl="1"/>
            <a:r>
              <a:rPr lang="en-US" sz="4400" b="1" dirty="0">
                <a:cs typeface="Arial" panose="020B0604020202020204" pitchFamily="34" charset="0"/>
              </a:rPr>
              <a:t>Prepare now</a:t>
            </a:r>
          </a:p>
          <a:p>
            <a:pPr lvl="1"/>
            <a:r>
              <a:rPr lang="en-US" sz="3600" dirty="0">
                <a:cs typeface="Arial" panose="020B0604020202020204" pitchFamily="34" charset="0"/>
              </a:rPr>
              <a:t>Floor plans on Emergency Management’s app &amp; website</a:t>
            </a:r>
          </a:p>
        </p:txBody>
      </p:sp>
      <p:pic>
        <p:nvPicPr>
          <p:cNvPr id="12" name="Picture 11" descr="A green sign with a person's face on it&#10;&#10;Description automatically generated with medium confidence">
            <a:extLst>
              <a:ext uri="{FF2B5EF4-FFF2-40B4-BE49-F238E27FC236}">
                <a16:creationId xmlns:a16="http://schemas.microsoft.com/office/drawing/2014/main" id="{92F17310-5DB6-4FD6-A872-5AD1DC1381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8242" y="5342041"/>
            <a:ext cx="1432855" cy="1432855"/>
          </a:xfrm>
          <a:prstGeom prst="rect">
            <a:avLst/>
          </a:prstGeom>
        </p:spPr>
      </p:pic>
      <p:sp>
        <p:nvSpPr>
          <p:cNvPr id="13" name="TextBox 12">
            <a:extLst>
              <a:ext uri="{FF2B5EF4-FFF2-40B4-BE49-F238E27FC236}">
                <a16:creationId xmlns:a16="http://schemas.microsoft.com/office/drawing/2014/main" id="{AA5AE8FC-5DDF-416C-8369-526A1AFAB29B}"/>
              </a:ext>
            </a:extLst>
          </p:cNvPr>
          <p:cNvSpPr txBox="1"/>
          <p:nvPr/>
        </p:nvSpPr>
        <p:spPr>
          <a:xfrm>
            <a:off x="2136749" y="5543239"/>
            <a:ext cx="2517746" cy="1015663"/>
          </a:xfrm>
          <a:prstGeom prst="rect">
            <a:avLst/>
          </a:prstGeom>
          <a:noFill/>
        </p:spPr>
        <p:txBody>
          <a:bodyPr wrap="square">
            <a:spAutoFit/>
          </a:bodyPr>
          <a:lstStyle/>
          <a:p>
            <a:r>
              <a:rPr lang="en-US" sz="2000" dirty="0"/>
              <a:t>Mean Green Ready App in Apple Store or Google Play</a:t>
            </a:r>
          </a:p>
        </p:txBody>
      </p:sp>
      <p:pic>
        <p:nvPicPr>
          <p:cNvPr id="15" name="Picture 14" descr="Qr code&#10;&#10;Description automatically generated">
            <a:extLst>
              <a:ext uri="{FF2B5EF4-FFF2-40B4-BE49-F238E27FC236}">
                <a16:creationId xmlns:a16="http://schemas.microsoft.com/office/drawing/2014/main" id="{5F27D33F-A75B-4090-B643-8E1FB0BC343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091113" y="5373961"/>
            <a:ext cx="1354217" cy="1354217"/>
          </a:xfrm>
          <a:prstGeom prst="rect">
            <a:avLst/>
          </a:prstGeom>
        </p:spPr>
      </p:pic>
    </p:spTree>
    <p:extLst>
      <p:ext uri="{BB962C8B-B14F-4D97-AF65-F5344CB8AC3E}">
        <p14:creationId xmlns:p14="http://schemas.microsoft.com/office/powerpoint/2010/main" val="31004269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0C0BDB4-746A-4A37-A0C7-EE978F571CB4}"/>
              </a:ext>
            </a:extLst>
          </p:cNvPr>
          <p:cNvGrpSpPr/>
          <p:nvPr/>
        </p:nvGrpSpPr>
        <p:grpSpPr>
          <a:xfrm>
            <a:off x="0" y="109574"/>
            <a:ext cx="12192000" cy="1196012"/>
            <a:chOff x="0" y="109574"/>
            <a:chExt cx="12192000" cy="1196012"/>
          </a:xfrm>
        </p:grpSpPr>
        <p:sp>
          <p:nvSpPr>
            <p:cNvPr id="3" name="Rectangle 2">
              <a:extLst>
                <a:ext uri="{FF2B5EF4-FFF2-40B4-BE49-F238E27FC236}">
                  <a16:creationId xmlns:a16="http://schemas.microsoft.com/office/drawing/2014/main" id="{F279DBBB-2752-4254-94B2-75EBFCC3082D}"/>
                </a:ext>
              </a:extLst>
            </p:cNvPr>
            <p:cNvSpPr/>
            <p:nvPr/>
          </p:nvSpPr>
          <p:spPr>
            <a:xfrm>
              <a:off x="0" y="192946"/>
              <a:ext cx="12192000" cy="1020361"/>
            </a:xfrm>
            <a:prstGeom prst="rect">
              <a:avLst/>
            </a:prstGeom>
            <a:solidFill>
              <a:srgbClr val="00674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8C493344-CD65-4E73-9C47-6CC9D0E87090}"/>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377182" y="109574"/>
              <a:ext cx="1112173" cy="1196012"/>
            </a:xfrm>
            <a:prstGeom prst="rect">
              <a:avLst/>
            </a:prstGeom>
            <a:effectLst>
              <a:outerShdw blurRad="50800" dist="38100" dir="2700000" algn="tl" rotWithShape="0">
                <a:prstClr val="black">
                  <a:alpha val="40000"/>
                </a:prstClr>
              </a:outerShdw>
            </a:effectLst>
          </p:spPr>
        </p:pic>
      </p:grpSp>
      <p:sp>
        <p:nvSpPr>
          <p:cNvPr id="5" name="TextBox 4">
            <a:extLst>
              <a:ext uri="{FF2B5EF4-FFF2-40B4-BE49-F238E27FC236}">
                <a16:creationId xmlns:a16="http://schemas.microsoft.com/office/drawing/2014/main" id="{73865883-60BE-43BC-802D-15CB424B367D}"/>
              </a:ext>
            </a:extLst>
          </p:cNvPr>
          <p:cNvSpPr txBox="1"/>
          <p:nvPr/>
        </p:nvSpPr>
        <p:spPr>
          <a:xfrm>
            <a:off x="408963" y="172505"/>
            <a:ext cx="9087375" cy="1015663"/>
          </a:xfrm>
          <a:prstGeom prst="rect">
            <a:avLst/>
          </a:prstGeom>
          <a:noFill/>
        </p:spPr>
        <p:txBody>
          <a:bodyPr wrap="square">
            <a:spAutoFit/>
          </a:bodyPr>
          <a:lstStyle/>
          <a:p>
            <a:r>
              <a:rPr lang="en-US" sz="6000" b="1" dirty="0">
                <a:solidFill>
                  <a:schemeClr val="bg1"/>
                </a:solidFill>
                <a:cs typeface="Arial" panose="020B0604020202020204" pitchFamily="34" charset="0"/>
              </a:rPr>
              <a:t>Run – making the decision</a:t>
            </a:r>
            <a:endParaRPr lang="en-US" sz="6000" dirty="0">
              <a:solidFill>
                <a:schemeClr val="bg1"/>
              </a:solidFill>
            </a:endParaRPr>
          </a:p>
        </p:txBody>
      </p:sp>
      <p:pic>
        <p:nvPicPr>
          <p:cNvPr id="6" name="Picture 5">
            <a:extLst>
              <a:ext uri="{FF2B5EF4-FFF2-40B4-BE49-F238E27FC236}">
                <a16:creationId xmlns:a16="http://schemas.microsoft.com/office/drawing/2014/main" id="{3AD3AA28-F3AA-47FE-ABF2-6AC35B2A0D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44384" y="1728133"/>
            <a:ext cx="4303908" cy="4621634"/>
          </a:xfrm>
          <a:prstGeom prst="rect">
            <a:avLst/>
          </a:prstGeom>
        </p:spPr>
      </p:pic>
      <p:sp>
        <p:nvSpPr>
          <p:cNvPr id="7" name="TextBox 6">
            <a:extLst>
              <a:ext uri="{FF2B5EF4-FFF2-40B4-BE49-F238E27FC236}">
                <a16:creationId xmlns:a16="http://schemas.microsoft.com/office/drawing/2014/main" id="{56BD34ED-453B-49E2-BB3E-A7D159946EBA}"/>
              </a:ext>
            </a:extLst>
          </p:cNvPr>
          <p:cNvSpPr txBox="1"/>
          <p:nvPr/>
        </p:nvSpPr>
        <p:spPr>
          <a:xfrm>
            <a:off x="8422547" y="6125983"/>
            <a:ext cx="1510018" cy="646331"/>
          </a:xfrm>
          <a:prstGeom prst="rect">
            <a:avLst/>
          </a:prstGeom>
          <a:noFill/>
        </p:spPr>
        <p:txBody>
          <a:bodyPr wrap="square">
            <a:spAutoFit/>
          </a:bodyPr>
          <a:lstStyle/>
          <a:p>
            <a:pPr lvl="1" algn="ctr"/>
            <a:r>
              <a:rPr lang="en-US" b="1" dirty="0">
                <a:cs typeface="Arial" panose="020B0604020202020204" pitchFamily="34" charset="0"/>
              </a:rPr>
              <a:t>Greater visibility</a:t>
            </a:r>
          </a:p>
        </p:txBody>
      </p:sp>
      <p:sp>
        <p:nvSpPr>
          <p:cNvPr id="8" name="TextBox 7">
            <a:extLst>
              <a:ext uri="{FF2B5EF4-FFF2-40B4-BE49-F238E27FC236}">
                <a16:creationId xmlns:a16="http://schemas.microsoft.com/office/drawing/2014/main" id="{FCCEE9DC-9F44-461D-8770-820FFC467CDD}"/>
              </a:ext>
            </a:extLst>
          </p:cNvPr>
          <p:cNvSpPr txBox="1"/>
          <p:nvPr/>
        </p:nvSpPr>
        <p:spPr>
          <a:xfrm>
            <a:off x="10561739" y="3308729"/>
            <a:ext cx="1510018" cy="646331"/>
          </a:xfrm>
          <a:prstGeom prst="rect">
            <a:avLst/>
          </a:prstGeom>
          <a:noFill/>
        </p:spPr>
        <p:txBody>
          <a:bodyPr wrap="square">
            <a:spAutoFit/>
          </a:bodyPr>
          <a:lstStyle/>
          <a:p>
            <a:pPr lvl="1" algn="ctr"/>
            <a:r>
              <a:rPr lang="en-US" b="1" dirty="0">
                <a:cs typeface="Arial" panose="020B0604020202020204" pitchFamily="34" charset="0"/>
              </a:rPr>
              <a:t>Less visibility</a:t>
            </a:r>
          </a:p>
        </p:txBody>
      </p:sp>
      <p:sp>
        <p:nvSpPr>
          <p:cNvPr id="9" name="TextBox 8">
            <a:extLst>
              <a:ext uri="{FF2B5EF4-FFF2-40B4-BE49-F238E27FC236}">
                <a16:creationId xmlns:a16="http://schemas.microsoft.com/office/drawing/2014/main" id="{CC6945D8-20E7-4618-882E-8DA249803B16}"/>
              </a:ext>
            </a:extLst>
          </p:cNvPr>
          <p:cNvSpPr txBox="1"/>
          <p:nvPr/>
        </p:nvSpPr>
        <p:spPr>
          <a:xfrm>
            <a:off x="232886" y="1684459"/>
            <a:ext cx="7038362" cy="4708981"/>
          </a:xfrm>
          <a:prstGeom prst="rect">
            <a:avLst/>
          </a:prstGeom>
          <a:noFill/>
        </p:spPr>
        <p:txBody>
          <a:bodyPr wrap="square">
            <a:spAutoFit/>
          </a:bodyPr>
          <a:lstStyle/>
          <a:p>
            <a:pPr>
              <a:spcBef>
                <a:spcPts val="2400"/>
              </a:spcBef>
            </a:pPr>
            <a:r>
              <a:rPr lang="en-US" sz="4000" dirty="0">
                <a:cs typeface="Arial" panose="020B0604020202020204" pitchFamily="34" charset="0"/>
              </a:rPr>
              <a:t>Consider the shooter’s location.</a:t>
            </a:r>
          </a:p>
          <a:p>
            <a:pPr>
              <a:spcBef>
                <a:spcPts val="2400"/>
              </a:spcBef>
            </a:pPr>
            <a:r>
              <a:rPr lang="en-US" sz="4000" dirty="0">
                <a:cs typeface="Arial" panose="020B0604020202020204" pitchFamily="34" charset="0"/>
              </a:rPr>
              <a:t>Do not evacuate if you could become a target.</a:t>
            </a:r>
          </a:p>
          <a:p>
            <a:pPr>
              <a:spcBef>
                <a:spcPts val="2400"/>
              </a:spcBef>
            </a:pPr>
            <a:r>
              <a:rPr lang="en-US" sz="4000" dirty="0">
                <a:cs typeface="Arial" panose="020B0604020202020204" pitchFamily="34" charset="0"/>
              </a:rPr>
              <a:t>Do not run into the unknown.</a:t>
            </a:r>
          </a:p>
          <a:p>
            <a:pPr>
              <a:spcBef>
                <a:spcPts val="2400"/>
              </a:spcBef>
            </a:pPr>
            <a:r>
              <a:rPr lang="en-US" sz="4000" dirty="0">
                <a:cs typeface="Arial" panose="020B0604020202020204" pitchFamily="34" charset="0"/>
              </a:rPr>
              <a:t>Do what is best for you, even if others choose not to evacuate.</a:t>
            </a:r>
          </a:p>
        </p:txBody>
      </p:sp>
    </p:spTree>
    <p:extLst>
      <p:ext uri="{BB962C8B-B14F-4D97-AF65-F5344CB8AC3E}">
        <p14:creationId xmlns:p14="http://schemas.microsoft.com/office/powerpoint/2010/main" val="36249521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1C32B6C-72B1-4D52-B797-1532E1115552}"/>
              </a:ext>
            </a:extLst>
          </p:cNvPr>
          <p:cNvGrpSpPr/>
          <p:nvPr/>
        </p:nvGrpSpPr>
        <p:grpSpPr>
          <a:xfrm>
            <a:off x="0" y="109574"/>
            <a:ext cx="12192000" cy="1196012"/>
            <a:chOff x="0" y="109574"/>
            <a:chExt cx="12192000" cy="1196012"/>
          </a:xfrm>
        </p:grpSpPr>
        <p:sp>
          <p:nvSpPr>
            <p:cNvPr id="3" name="Rectangle 2">
              <a:extLst>
                <a:ext uri="{FF2B5EF4-FFF2-40B4-BE49-F238E27FC236}">
                  <a16:creationId xmlns:a16="http://schemas.microsoft.com/office/drawing/2014/main" id="{EFD55B2C-BE18-4E9C-A171-73126B0F5A20}"/>
                </a:ext>
              </a:extLst>
            </p:cNvPr>
            <p:cNvSpPr/>
            <p:nvPr/>
          </p:nvSpPr>
          <p:spPr>
            <a:xfrm>
              <a:off x="0" y="192946"/>
              <a:ext cx="12192000" cy="1020361"/>
            </a:xfrm>
            <a:prstGeom prst="rect">
              <a:avLst/>
            </a:prstGeom>
            <a:solidFill>
              <a:srgbClr val="00674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85E69CF1-4A45-4769-89A6-F577639636EF}"/>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377182" y="109574"/>
              <a:ext cx="1112173" cy="1196012"/>
            </a:xfrm>
            <a:prstGeom prst="rect">
              <a:avLst/>
            </a:prstGeom>
            <a:effectLst>
              <a:outerShdw blurRad="50800" dist="38100" dir="2700000" algn="tl" rotWithShape="0">
                <a:prstClr val="black">
                  <a:alpha val="40000"/>
                </a:prstClr>
              </a:outerShdw>
            </a:effectLst>
          </p:spPr>
        </p:pic>
      </p:grpSp>
      <p:sp>
        <p:nvSpPr>
          <p:cNvPr id="5" name="TextBox 4">
            <a:extLst>
              <a:ext uri="{FF2B5EF4-FFF2-40B4-BE49-F238E27FC236}">
                <a16:creationId xmlns:a16="http://schemas.microsoft.com/office/drawing/2014/main" id="{42C0B545-0E0C-4CBB-96A2-C05E7382A135}"/>
              </a:ext>
            </a:extLst>
          </p:cNvPr>
          <p:cNvSpPr txBox="1"/>
          <p:nvPr/>
        </p:nvSpPr>
        <p:spPr>
          <a:xfrm>
            <a:off x="408963" y="172505"/>
            <a:ext cx="9087375" cy="1015663"/>
          </a:xfrm>
          <a:prstGeom prst="rect">
            <a:avLst/>
          </a:prstGeom>
          <a:noFill/>
        </p:spPr>
        <p:txBody>
          <a:bodyPr wrap="square">
            <a:spAutoFit/>
          </a:bodyPr>
          <a:lstStyle/>
          <a:p>
            <a:r>
              <a:rPr lang="en-US" sz="6000" b="1" dirty="0">
                <a:solidFill>
                  <a:schemeClr val="bg1"/>
                </a:solidFill>
                <a:cs typeface="Arial" panose="020B0604020202020204" pitchFamily="34" charset="0"/>
              </a:rPr>
              <a:t>Run – follow through</a:t>
            </a:r>
            <a:endParaRPr lang="en-US" sz="6000" dirty="0">
              <a:solidFill>
                <a:schemeClr val="bg1"/>
              </a:solidFill>
            </a:endParaRPr>
          </a:p>
        </p:txBody>
      </p:sp>
      <p:sp>
        <p:nvSpPr>
          <p:cNvPr id="6" name="TextBox 5">
            <a:extLst>
              <a:ext uri="{FF2B5EF4-FFF2-40B4-BE49-F238E27FC236}">
                <a16:creationId xmlns:a16="http://schemas.microsoft.com/office/drawing/2014/main" id="{948F6D7F-1104-4F46-A818-F8A2C1041153}"/>
              </a:ext>
            </a:extLst>
          </p:cNvPr>
          <p:cNvSpPr txBox="1"/>
          <p:nvPr/>
        </p:nvSpPr>
        <p:spPr>
          <a:xfrm>
            <a:off x="167781" y="1462658"/>
            <a:ext cx="12024219" cy="5139869"/>
          </a:xfrm>
          <a:prstGeom prst="rect">
            <a:avLst/>
          </a:prstGeom>
          <a:noFill/>
        </p:spPr>
        <p:txBody>
          <a:bodyPr wrap="square">
            <a:spAutoFit/>
          </a:bodyPr>
          <a:lstStyle/>
          <a:p>
            <a:pPr marL="571500" indent="-571500">
              <a:spcBef>
                <a:spcPts val="1200"/>
              </a:spcBef>
              <a:buFont typeface="Arial" panose="020B0604020202020204" pitchFamily="34" charset="0"/>
              <a:buChar char="•"/>
            </a:pPr>
            <a:r>
              <a:rPr lang="en-US" sz="3600" dirty="0">
                <a:cs typeface="Arial" panose="020B0604020202020204" pitchFamily="34" charset="0"/>
              </a:rPr>
              <a:t>Leave your belongings. Your life is most important.</a:t>
            </a:r>
          </a:p>
          <a:p>
            <a:pPr marL="571500" indent="-571500">
              <a:spcBef>
                <a:spcPts val="1200"/>
              </a:spcBef>
              <a:buFont typeface="Arial" panose="020B0604020202020204" pitchFamily="34" charset="0"/>
              <a:buChar char="•"/>
            </a:pPr>
            <a:r>
              <a:rPr lang="en-US" sz="3600" dirty="0">
                <a:cs typeface="Arial" panose="020B0604020202020204" pitchFamily="34" charset="0"/>
              </a:rPr>
              <a:t>Consider how to safely help those with disabilities and help others evacuate </a:t>
            </a:r>
            <a:r>
              <a:rPr lang="en-US" sz="3600" b="1" dirty="0">
                <a:cs typeface="Arial" panose="020B0604020202020204" pitchFamily="34" charset="0"/>
              </a:rPr>
              <a:t>if you can do so safely</a:t>
            </a:r>
            <a:r>
              <a:rPr lang="en-US" sz="3600" dirty="0">
                <a:cs typeface="Arial" panose="020B0604020202020204" pitchFamily="34" charset="0"/>
              </a:rPr>
              <a:t>.</a:t>
            </a:r>
          </a:p>
          <a:p>
            <a:pPr marL="571500" indent="-571500">
              <a:spcBef>
                <a:spcPts val="1200"/>
              </a:spcBef>
              <a:buFont typeface="Arial" panose="020B0604020202020204" pitchFamily="34" charset="0"/>
              <a:buChar char="•"/>
            </a:pPr>
            <a:r>
              <a:rPr lang="en-US" sz="3600" dirty="0">
                <a:cs typeface="Arial" panose="020B0604020202020204" pitchFamily="34" charset="0"/>
              </a:rPr>
              <a:t>Do not stop to treat the wounded if shooter is still active, try to make note of their location.</a:t>
            </a:r>
          </a:p>
          <a:p>
            <a:pPr marL="571500" indent="-571500">
              <a:spcBef>
                <a:spcPts val="1200"/>
              </a:spcBef>
              <a:buFont typeface="Arial" panose="020B0604020202020204" pitchFamily="34" charset="0"/>
              <a:buChar char="•"/>
            </a:pPr>
            <a:r>
              <a:rPr lang="en-US" sz="3600" dirty="0">
                <a:cs typeface="Arial" panose="020B0604020202020204" pitchFamily="34" charset="0"/>
              </a:rPr>
              <a:t>Get to a safe place to call 911.</a:t>
            </a:r>
          </a:p>
          <a:p>
            <a:pPr marL="571500" indent="-571500">
              <a:spcBef>
                <a:spcPts val="1200"/>
              </a:spcBef>
              <a:buFont typeface="Arial" panose="020B0604020202020204" pitchFamily="34" charset="0"/>
              <a:buChar char="•"/>
            </a:pPr>
            <a:r>
              <a:rPr lang="en-US" sz="3600" dirty="0">
                <a:cs typeface="Arial" panose="020B0604020202020204" pitchFamily="34" charset="0"/>
              </a:rPr>
              <a:t>If you encounter police, do not run up to them or interfere. Keep your hands visible. Follow their instructions. </a:t>
            </a:r>
          </a:p>
        </p:txBody>
      </p:sp>
    </p:spTree>
    <p:extLst>
      <p:ext uri="{BB962C8B-B14F-4D97-AF65-F5344CB8AC3E}">
        <p14:creationId xmlns:p14="http://schemas.microsoft.com/office/powerpoint/2010/main" val="36510255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13A5ADB-E5FB-49A7-B399-079BF658B44B}"/>
              </a:ext>
            </a:extLst>
          </p:cNvPr>
          <p:cNvGrpSpPr/>
          <p:nvPr/>
        </p:nvGrpSpPr>
        <p:grpSpPr>
          <a:xfrm>
            <a:off x="0" y="109574"/>
            <a:ext cx="12192000" cy="1196012"/>
            <a:chOff x="0" y="109574"/>
            <a:chExt cx="12192000" cy="1196012"/>
          </a:xfrm>
        </p:grpSpPr>
        <p:sp>
          <p:nvSpPr>
            <p:cNvPr id="3" name="Rectangle 2">
              <a:extLst>
                <a:ext uri="{FF2B5EF4-FFF2-40B4-BE49-F238E27FC236}">
                  <a16:creationId xmlns:a16="http://schemas.microsoft.com/office/drawing/2014/main" id="{DDD903BA-3E41-498D-BE55-8D5D32353EC6}"/>
                </a:ext>
              </a:extLst>
            </p:cNvPr>
            <p:cNvSpPr/>
            <p:nvPr/>
          </p:nvSpPr>
          <p:spPr>
            <a:xfrm>
              <a:off x="0" y="192946"/>
              <a:ext cx="12192000" cy="1020361"/>
            </a:xfrm>
            <a:prstGeom prst="rect">
              <a:avLst/>
            </a:prstGeom>
            <a:solidFill>
              <a:srgbClr val="00674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E8629DB-E4FC-4F9C-A0CA-4EA54B02507B}"/>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377182" y="109574"/>
              <a:ext cx="1112173" cy="1196012"/>
            </a:xfrm>
            <a:prstGeom prst="rect">
              <a:avLst/>
            </a:prstGeom>
            <a:effectLst>
              <a:outerShdw blurRad="50800" dist="38100" dir="2700000" algn="tl" rotWithShape="0">
                <a:prstClr val="black">
                  <a:alpha val="40000"/>
                </a:prstClr>
              </a:outerShdw>
            </a:effectLst>
          </p:spPr>
        </p:pic>
      </p:grpSp>
      <p:sp>
        <p:nvSpPr>
          <p:cNvPr id="5" name="TextBox 4">
            <a:extLst>
              <a:ext uri="{FF2B5EF4-FFF2-40B4-BE49-F238E27FC236}">
                <a16:creationId xmlns:a16="http://schemas.microsoft.com/office/drawing/2014/main" id="{FE0A35DD-D38C-4369-A1F6-C7E6DFF1E31A}"/>
              </a:ext>
            </a:extLst>
          </p:cNvPr>
          <p:cNvSpPr txBox="1"/>
          <p:nvPr/>
        </p:nvSpPr>
        <p:spPr>
          <a:xfrm>
            <a:off x="408963" y="172505"/>
            <a:ext cx="9087375" cy="1015663"/>
          </a:xfrm>
          <a:prstGeom prst="rect">
            <a:avLst/>
          </a:prstGeom>
          <a:noFill/>
        </p:spPr>
        <p:txBody>
          <a:bodyPr wrap="square">
            <a:spAutoFit/>
          </a:bodyPr>
          <a:lstStyle/>
          <a:p>
            <a:r>
              <a:rPr lang="en-US" sz="6000" b="1" dirty="0">
                <a:solidFill>
                  <a:schemeClr val="bg1"/>
                </a:solidFill>
                <a:cs typeface="Arial" panose="020B0604020202020204" pitchFamily="34" charset="0"/>
              </a:rPr>
              <a:t>Run – discussion</a:t>
            </a:r>
            <a:endParaRPr lang="en-US" sz="6000" dirty="0">
              <a:solidFill>
                <a:schemeClr val="bg1"/>
              </a:solidFill>
            </a:endParaRPr>
          </a:p>
        </p:txBody>
      </p:sp>
      <p:sp>
        <p:nvSpPr>
          <p:cNvPr id="6" name="TextBox 5">
            <a:extLst>
              <a:ext uri="{FF2B5EF4-FFF2-40B4-BE49-F238E27FC236}">
                <a16:creationId xmlns:a16="http://schemas.microsoft.com/office/drawing/2014/main" id="{F49C73A2-4CBE-4A26-86DD-D3E331DA5941}"/>
              </a:ext>
            </a:extLst>
          </p:cNvPr>
          <p:cNvSpPr txBox="1"/>
          <p:nvPr/>
        </p:nvSpPr>
        <p:spPr>
          <a:xfrm>
            <a:off x="408963" y="2560040"/>
            <a:ext cx="11643919" cy="3477875"/>
          </a:xfrm>
          <a:prstGeom prst="rect">
            <a:avLst/>
          </a:prstGeom>
          <a:noFill/>
        </p:spPr>
        <p:txBody>
          <a:bodyPr wrap="square" rtlCol="0">
            <a:spAutoFit/>
          </a:bodyPr>
          <a:lstStyle/>
          <a:p>
            <a:r>
              <a:rPr lang="en-US" sz="4000" dirty="0">
                <a:cs typeface="Arial" panose="020B0604020202020204" pitchFamily="34" charset="0"/>
              </a:rPr>
              <a:t>1. How would you leave the room you are in right now?</a:t>
            </a:r>
          </a:p>
          <a:p>
            <a:pPr>
              <a:spcBef>
                <a:spcPts val="2400"/>
              </a:spcBef>
            </a:pPr>
            <a:r>
              <a:rPr lang="en-US" sz="4000" dirty="0">
                <a:cs typeface="Arial" panose="020B0604020202020204" pitchFamily="34" charset="0"/>
              </a:rPr>
              <a:t>2. As you evacuate, you get to a hallway with several people wounded. You do not hear sounds in the immediate area. You know the area where you just came from is safe. What do you do next? </a:t>
            </a:r>
          </a:p>
        </p:txBody>
      </p:sp>
      <p:sp>
        <p:nvSpPr>
          <p:cNvPr id="7" name="TextBox 6">
            <a:extLst>
              <a:ext uri="{FF2B5EF4-FFF2-40B4-BE49-F238E27FC236}">
                <a16:creationId xmlns:a16="http://schemas.microsoft.com/office/drawing/2014/main" id="{CE782D88-CAF0-4EB4-B6D8-06F032BD4DF5}"/>
              </a:ext>
            </a:extLst>
          </p:cNvPr>
          <p:cNvSpPr txBox="1"/>
          <p:nvPr/>
        </p:nvSpPr>
        <p:spPr>
          <a:xfrm>
            <a:off x="0" y="1442602"/>
            <a:ext cx="12192000" cy="830997"/>
          </a:xfrm>
          <a:prstGeom prst="rect">
            <a:avLst/>
          </a:prstGeom>
          <a:noFill/>
        </p:spPr>
        <p:txBody>
          <a:bodyPr wrap="square">
            <a:spAutoFit/>
          </a:bodyPr>
          <a:lstStyle/>
          <a:p>
            <a:pPr lvl="1" algn="ctr"/>
            <a:r>
              <a:rPr lang="en-US" sz="4800" b="1" dirty="0">
                <a:cs typeface="Arial" panose="020B0604020202020204" pitchFamily="34" charset="0"/>
              </a:rPr>
              <a:t>What would you do?</a:t>
            </a:r>
          </a:p>
        </p:txBody>
      </p:sp>
    </p:spTree>
    <p:extLst>
      <p:ext uri="{BB962C8B-B14F-4D97-AF65-F5344CB8AC3E}">
        <p14:creationId xmlns:p14="http://schemas.microsoft.com/office/powerpoint/2010/main" val="21871280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64028F9C-A17D-4FDA-A1D5-818CBCA0B9EC}"/>
              </a:ext>
            </a:extLst>
          </p:cNvPr>
          <p:cNvGrpSpPr/>
          <p:nvPr/>
        </p:nvGrpSpPr>
        <p:grpSpPr>
          <a:xfrm>
            <a:off x="0" y="109574"/>
            <a:ext cx="12192000" cy="1196012"/>
            <a:chOff x="0" y="109574"/>
            <a:chExt cx="12192000" cy="1196012"/>
          </a:xfrm>
        </p:grpSpPr>
        <p:sp>
          <p:nvSpPr>
            <p:cNvPr id="2" name="Rectangle 1">
              <a:extLst>
                <a:ext uri="{FF2B5EF4-FFF2-40B4-BE49-F238E27FC236}">
                  <a16:creationId xmlns:a16="http://schemas.microsoft.com/office/drawing/2014/main" id="{7A5F94C8-8CD3-4CB0-BC68-DD98879CDE5A}"/>
                </a:ext>
              </a:extLst>
            </p:cNvPr>
            <p:cNvSpPr/>
            <p:nvPr/>
          </p:nvSpPr>
          <p:spPr>
            <a:xfrm>
              <a:off x="0" y="192946"/>
              <a:ext cx="12192000" cy="1020361"/>
            </a:xfrm>
            <a:prstGeom prst="rect">
              <a:avLst/>
            </a:prstGeom>
            <a:solidFill>
              <a:srgbClr val="00674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E951A238-5074-41D2-82A6-9D5FC0DF000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377182" y="109574"/>
              <a:ext cx="1112173" cy="1196012"/>
            </a:xfrm>
            <a:prstGeom prst="rect">
              <a:avLst/>
            </a:prstGeom>
            <a:effectLst>
              <a:outerShdw blurRad="50800" dist="38100" dir="2700000" algn="tl" rotWithShape="0">
                <a:prstClr val="black">
                  <a:alpha val="40000"/>
                </a:prstClr>
              </a:outerShdw>
            </a:effectLst>
          </p:spPr>
        </p:pic>
      </p:grpSp>
      <p:sp>
        <p:nvSpPr>
          <p:cNvPr id="4" name="Text Placeholder 1">
            <a:extLst>
              <a:ext uri="{FF2B5EF4-FFF2-40B4-BE49-F238E27FC236}">
                <a16:creationId xmlns:a16="http://schemas.microsoft.com/office/drawing/2014/main" id="{FBDE6FD1-3DBE-4D67-9C11-230FA200F6B3}"/>
              </a:ext>
            </a:extLst>
          </p:cNvPr>
          <p:cNvSpPr txBox="1">
            <a:spLocks/>
          </p:cNvSpPr>
          <p:nvPr/>
        </p:nvSpPr>
        <p:spPr>
          <a:xfrm>
            <a:off x="0" y="192946"/>
            <a:ext cx="8667750" cy="873442"/>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000" dirty="0">
                <a:solidFill>
                  <a:schemeClr val="bg1"/>
                </a:solidFill>
              </a:rPr>
              <a:t> Content awareness</a:t>
            </a:r>
          </a:p>
        </p:txBody>
      </p:sp>
      <p:sp>
        <p:nvSpPr>
          <p:cNvPr id="5" name="Text Placeholder 2">
            <a:extLst>
              <a:ext uri="{FF2B5EF4-FFF2-40B4-BE49-F238E27FC236}">
                <a16:creationId xmlns:a16="http://schemas.microsoft.com/office/drawing/2014/main" id="{5392B242-B420-4057-A597-316DC8000FFB}"/>
              </a:ext>
            </a:extLst>
          </p:cNvPr>
          <p:cNvSpPr txBox="1">
            <a:spLocks/>
          </p:cNvSpPr>
          <p:nvPr/>
        </p:nvSpPr>
        <p:spPr>
          <a:xfrm>
            <a:off x="512884" y="1639299"/>
            <a:ext cx="11166231" cy="502575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dirty="0">
                <a:solidFill>
                  <a:schemeClr val="tx1"/>
                </a:solidFill>
              </a:rPr>
              <a:t>The topic of Active Shooter is a </a:t>
            </a:r>
            <a:r>
              <a:rPr lang="en-US" sz="3200" b="1" dirty="0">
                <a:solidFill>
                  <a:schemeClr val="tx1"/>
                </a:solidFill>
              </a:rPr>
              <a:t>highly sensitive issue</a:t>
            </a:r>
            <a:r>
              <a:rPr lang="en-US" sz="3200" dirty="0">
                <a:solidFill>
                  <a:schemeClr val="tx1"/>
                </a:solidFill>
              </a:rPr>
              <a:t>. </a:t>
            </a:r>
          </a:p>
          <a:p>
            <a:pPr>
              <a:spcBef>
                <a:spcPts val="1800"/>
              </a:spcBef>
            </a:pPr>
            <a:r>
              <a:rPr lang="en-US" sz="3200" dirty="0">
                <a:solidFill>
                  <a:schemeClr val="tx1"/>
                </a:solidFill>
              </a:rPr>
              <a:t>Our intent is to </a:t>
            </a:r>
            <a:r>
              <a:rPr lang="en-US" sz="3200" b="1" dirty="0">
                <a:solidFill>
                  <a:schemeClr val="tx1"/>
                </a:solidFill>
              </a:rPr>
              <a:t>educate</a:t>
            </a:r>
            <a:r>
              <a:rPr lang="en-US" sz="3200" dirty="0">
                <a:solidFill>
                  <a:schemeClr val="tx1"/>
                </a:solidFill>
              </a:rPr>
              <a:t> and </a:t>
            </a:r>
            <a:r>
              <a:rPr lang="en-US" sz="3200" b="1" dirty="0">
                <a:solidFill>
                  <a:schemeClr val="tx1"/>
                </a:solidFill>
              </a:rPr>
              <a:t>prepare</a:t>
            </a:r>
            <a:r>
              <a:rPr lang="en-US" sz="3200" dirty="0">
                <a:solidFill>
                  <a:schemeClr val="tx1"/>
                </a:solidFill>
              </a:rPr>
              <a:t> our community. If a situation were to occur, our goal is to ensure maximum survival and safety. Points expressed are for that goal, not to shame or judge others. </a:t>
            </a:r>
          </a:p>
          <a:p>
            <a:pPr>
              <a:spcBef>
                <a:spcPts val="1800"/>
              </a:spcBef>
            </a:pPr>
            <a:r>
              <a:rPr lang="en-US" sz="3200" dirty="0">
                <a:solidFill>
                  <a:schemeClr val="tx1"/>
                </a:solidFill>
              </a:rPr>
              <a:t>These tips are generalities and not an all-inclusive list. An active shooter situation contains numerous variables, not all of which can be accounted here.   </a:t>
            </a:r>
          </a:p>
          <a:p>
            <a:pPr>
              <a:spcBef>
                <a:spcPts val="1800"/>
              </a:spcBef>
            </a:pPr>
            <a:r>
              <a:rPr lang="en-US" sz="3200" dirty="0">
                <a:solidFill>
                  <a:schemeClr val="tx1"/>
                </a:solidFill>
              </a:rPr>
              <a:t>The content being discussed could be upsetting for some. </a:t>
            </a:r>
          </a:p>
          <a:p>
            <a:r>
              <a:rPr lang="en-US" sz="3200" dirty="0">
                <a:solidFill>
                  <a:schemeClr val="tx1"/>
                </a:solidFill>
              </a:rPr>
              <a:t>Please take time to yourself, if needed.</a:t>
            </a:r>
          </a:p>
          <a:p>
            <a:endParaRPr lang="en-US" b="1" dirty="0">
              <a:solidFill>
                <a:schemeClr val="tx1"/>
              </a:solidFill>
            </a:endParaRPr>
          </a:p>
        </p:txBody>
      </p:sp>
    </p:spTree>
    <p:extLst>
      <p:ext uri="{BB962C8B-B14F-4D97-AF65-F5344CB8AC3E}">
        <p14:creationId xmlns:p14="http://schemas.microsoft.com/office/powerpoint/2010/main" val="7625748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A5FB6D8-437E-40DF-A24B-1CCD9ADB63D0}"/>
              </a:ext>
            </a:extLst>
          </p:cNvPr>
          <p:cNvGrpSpPr/>
          <p:nvPr/>
        </p:nvGrpSpPr>
        <p:grpSpPr>
          <a:xfrm>
            <a:off x="0" y="109574"/>
            <a:ext cx="12192000" cy="1196012"/>
            <a:chOff x="0" y="109574"/>
            <a:chExt cx="12192000" cy="1196012"/>
          </a:xfrm>
        </p:grpSpPr>
        <p:sp>
          <p:nvSpPr>
            <p:cNvPr id="3" name="Rectangle 2">
              <a:extLst>
                <a:ext uri="{FF2B5EF4-FFF2-40B4-BE49-F238E27FC236}">
                  <a16:creationId xmlns:a16="http://schemas.microsoft.com/office/drawing/2014/main" id="{F3942E92-C5C6-480F-820B-9EEE99525F4C}"/>
                </a:ext>
              </a:extLst>
            </p:cNvPr>
            <p:cNvSpPr/>
            <p:nvPr/>
          </p:nvSpPr>
          <p:spPr>
            <a:xfrm>
              <a:off x="0" y="192946"/>
              <a:ext cx="12192000" cy="1020361"/>
            </a:xfrm>
            <a:prstGeom prst="rect">
              <a:avLst/>
            </a:prstGeom>
            <a:solidFill>
              <a:srgbClr val="00674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C8082F4-BE42-4134-AA09-CD8470786D0D}"/>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377182" y="109574"/>
              <a:ext cx="1112173" cy="1196012"/>
            </a:xfrm>
            <a:prstGeom prst="rect">
              <a:avLst/>
            </a:prstGeom>
            <a:effectLst>
              <a:outerShdw blurRad="50800" dist="38100" dir="2700000" algn="tl" rotWithShape="0">
                <a:prstClr val="black">
                  <a:alpha val="40000"/>
                </a:prstClr>
              </a:outerShdw>
            </a:effectLst>
          </p:spPr>
        </p:pic>
      </p:grpSp>
      <p:sp>
        <p:nvSpPr>
          <p:cNvPr id="5" name="TextBox 4">
            <a:extLst>
              <a:ext uri="{FF2B5EF4-FFF2-40B4-BE49-F238E27FC236}">
                <a16:creationId xmlns:a16="http://schemas.microsoft.com/office/drawing/2014/main" id="{C9C8A240-3C7D-4BB7-8624-FFD8FD3B9063}"/>
              </a:ext>
            </a:extLst>
          </p:cNvPr>
          <p:cNvSpPr txBox="1"/>
          <p:nvPr/>
        </p:nvSpPr>
        <p:spPr>
          <a:xfrm>
            <a:off x="408963" y="172505"/>
            <a:ext cx="9506824" cy="1015663"/>
          </a:xfrm>
          <a:prstGeom prst="rect">
            <a:avLst/>
          </a:prstGeom>
          <a:noFill/>
        </p:spPr>
        <p:txBody>
          <a:bodyPr wrap="square">
            <a:spAutoFit/>
          </a:bodyPr>
          <a:lstStyle/>
          <a:p>
            <a:r>
              <a:rPr lang="en-US" sz="6000" b="1" dirty="0">
                <a:solidFill>
                  <a:schemeClr val="bg1"/>
                </a:solidFill>
                <a:cs typeface="Arial" panose="020B0604020202020204" pitchFamily="34" charset="0"/>
              </a:rPr>
              <a:t>Hide - advanced preparation</a:t>
            </a:r>
            <a:endParaRPr lang="en-US" sz="6000" dirty="0">
              <a:solidFill>
                <a:schemeClr val="bg1"/>
              </a:solidFill>
            </a:endParaRPr>
          </a:p>
        </p:txBody>
      </p:sp>
      <p:sp>
        <p:nvSpPr>
          <p:cNvPr id="6" name="TextBox 5">
            <a:extLst>
              <a:ext uri="{FF2B5EF4-FFF2-40B4-BE49-F238E27FC236}">
                <a16:creationId xmlns:a16="http://schemas.microsoft.com/office/drawing/2014/main" id="{AFDDBA55-45AA-4E9E-BA6D-30CD0002A444}"/>
              </a:ext>
            </a:extLst>
          </p:cNvPr>
          <p:cNvSpPr txBox="1"/>
          <p:nvPr/>
        </p:nvSpPr>
        <p:spPr>
          <a:xfrm>
            <a:off x="0" y="1274822"/>
            <a:ext cx="12192000" cy="830997"/>
          </a:xfrm>
          <a:prstGeom prst="rect">
            <a:avLst/>
          </a:prstGeom>
          <a:noFill/>
        </p:spPr>
        <p:txBody>
          <a:bodyPr wrap="square">
            <a:spAutoFit/>
          </a:bodyPr>
          <a:lstStyle/>
          <a:p>
            <a:pPr lvl="1" algn="ctr"/>
            <a:r>
              <a:rPr lang="en-US" sz="4800" b="1" dirty="0">
                <a:cs typeface="Arial" panose="020B0604020202020204" pitchFamily="34" charset="0"/>
              </a:rPr>
              <a:t>Do this when you are in a room or area.</a:t>
            </a:r>
          </a:p>
        </p:txBody>
      </p:sp>
      <p:sp>
        <p:nvSpPr>
          <p:cNvPr id="7" name="TextBox 6">
            <a:extLst>
              <a:ext uri="{FF2B5EF4-FFF2-40B4-BE49-F238E27FC236}">
                <a16:creationId xmlns:a16="http://schemas.microsoft.com/office/drawing/2014/main" id="{100C46CA-8894-4D9D-A866-368D00A18B74}"/>
              </a:ext>
            </a:extLst>
          </p:cNvPr>
          <p:cNvSpPr txBox="1"/>
          <p:nvPr/>
        </p:nvSpPr>
        <p:spPr>
          <a:xfrm>
            <a:off x="167781" y="2083444"/>
            <a:ext cx="12024219" cy="2246769"/>
          </a:xfrm>
          <a:prstGeom prst="rect">
            <a:avLst/>
          </a:prstGeom>
          <a:noFill/>
        </p:spPr>
        <p:txBody>
          <a:bodyPr wrap="square">
            <a:spAutoFit/>
          </a:bodyPr>
          <a:lstStyle/>
          <a:p>
            <a:pPr>
              <a:spcBef>
                <a:spcPts val="1200"/>
              </a:spcBef>
            </a:pPr>
            <a:r>
              <a:rPr lang="en-US" sz="4000" dirty="0">
                <a:cs typeface="Arial" panose="020B0604020202020204" pitchFamily="34" charset="0"/>
              </a:rPr>
              <a:t>Consider options for hiding – closets, under desks, etc.</a:t>
            </a:r>
          </a:p>
          <a:p>
            <a:pPr>
              <a:spcBef>
                <a:spcPts val="1200"/>
              </a:spcBef>
            </a:pPr>
            <a:r>
              <a:rPr lang="en-US" sz="4000" dirty="0">
                <a:cs typeface="Arial" panose="020B0604020202020204" pitchFamily="34" charset="0"/>
              </a:rPr>
              <a:t>Consider options for reinforcing doors/windows.</a:t>
            </a:r>
          </a:p>
          <a:p>
            <a:pPr>
              <a:spcBef>
                <a:spcPts val="1200"/>
              </a:spcBef>
            </a:pPr>
            <a:r>
              <a:rPr lang="en-US" sz="4000" dirty="0">
                <a:cs typeface="Arial" panose="020B0604020202020204" pitchFamily="34" charset="0"/>
              </a:rPr>
              <a:t>Consider how doors/windows lock in the areas you use.</a:t>
            </a:r>
          </a:p>
        </p:txBody>
      </p:sp>
      <p:pic>
        <p:nvPicPr>
          <p:cNvPr id="9" name="Picture 8">
            <a:extLst>
              <a:ext uri="{FF2B5EF4-FFF2-40B4-BE49-F238E27FC236}">
                <a16:creationId xmlns:a16="http://schemas.microsoft.com/office/drawing/2014/main" id="{9654F0EE-33A4-4BFE-9925-FC2D074DFB10}"/>
              </a:ext>
            </a:extLst>
          </p:cNvPr>
          <p:cNvPicPr>
            <a:picLocks noChangeAspect="1"/>
          </p:cNvPicPr>
          <p:nvPr/>
        </p:nvPicPr>
        <p:blipFill>
          <a:blip r:embed="rId3"/>
          <a:stretch>
            <a:fillRect/>
          </a:stretch>
        </p:blipFill>
        <p:spPr>
          <a:xfrm>
            <a:off x="234893" y="4910444"/>
            <a:ext cx="1684658" cy="1670962"/>
          </a:xfrm>
          <a:prstGeom prst="rect">
            <a:avLst/>
          </a:prstGeom>
        </p:spPr>
      </p:pic>
      <p:pic>
        <p:nvPicPr>
          <p:cNvPr id="11" name="Picture 10">
            <a:extLst>
              <a:ext uri="{FF2B5EF4-FFF2-40B4-BE49-F238E27FC236}">
                <a16:creationId xmlns:a16="http://schemas.microsoft.com/office/drawing/2014/main" id="{4258352C-CC3B-41DE-A5AD-C4D7E484EB96}"/>
              </a:ext>
            </a:extLst>
          </p:cNvPr>
          <p:cNvPicPr>
            <a:picLocks noChangeAspect="1"/>
          </p:cNvPicPr>
          <p:nvPr/>
        </p:nvPicPr>
        <p:blipFill>
          <a:blip r:embed="rId4"/>
          <a:stretch>
            <a:fillRect/>
          </a:stretch>
        </p:blipFill>
        <p:spPr>
          <a:xfrm>
            <a:off x="2266819" y="4977339"/>
            <a:ext cx="2229679" cy="1604025"/>
          </a:xfrm>
          <a:prstGeom prst="rect">
            <a:avLst/>
          </a:prstGeom>
        </p:spPr>
      </p:pic>
      <p:sp>
        <p:nvSpPr>
          <p:cNvPr id="12" name="TextBox 11">
            <a:extLst>
              <a:ext uri="{FF2B5EF4-FFF2-40B4-BE49-F238E27FC236}">
                <a16:creationId xmlns:a16="http://schemas.microsoft.com/office/drawing/2014/main" id="{D00AFC40-68F5-4780-A8C6-F98662A1915C}"/>
              </a:ext>
            </a:extLst>
          </p:cNvPr>
          <p:cNvSpPr txBox="1"/>
          <p:nvPr/>
        </p:nvSpPr>
        <p:spPr>
          <a:xfrm>
            <a:off x="4843766" y="4714873"/>
            <a:ext cx="7177414" cy="2062103"/>
          </a:xfrm>
          <a:prstGeom prst="rect">
            <a:avLst/>
          </a:prstGeom>
          <a:noFill/>
        </p:spPr>
        <p:txBody>
          <a:bodyPr wrap="square">
            <a:spAutoFit/>
          </a:bodyPr>
          <a:lstStyle/>
          <a:p>
            <a:pPr lvl="1"/>
            <a:r>
              <a:rPr lang="en-US" sz="3200" dirty="0">
                <a:cs typeface="Arial" panose="020B0604020202020204" pitchFamily="34" charset="0"/>
              </a:rPr>
              <a:t>We don’t recommend secondary locking devices. They don’t allow law enforcement entry and may not be ADA compliant.</a:t>
            </a:r>
          </a:p>
        </p:txBody>
      </p:sp>
    </p:spTree>
    <p:extLst>
      <p:ext uri="{BB962C8B-B14F-4D97-AF65-F5344CB8AC3E}">
        <p14:creationId xmlns:p14="http://schemas.microsoft.com/office/powerpoint/2010/main" val="14465884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0C0BDB4-746A-4A37-A0C7-EE978F571CB4}"/>
              </a:ext>
            </a:extLst>
          </p:cNvPr>
          <p:cNvGrpSpPr/>
          <p:nvPr/>
        </p:nvGrpSpPr>
        <p:grpSpPr>
          <a:xfrm>
            <a:off x="0" y="109574"/>
            <a:ext cx="12192000" cy="1196012"/>
            <a:chOff x="0" y="109574"/>
            <a:chExt cx="12192000" cy="1196012"/>
          </a:xfrm>
        </p:grpSpPr>
        <p:sp>
          <p:nvSpPr>
            <p:cNvPr id="3" name="Rectangle 2">
              <a:extLst>
                <a:ext uri="{FF2B5EF4-FFF2-40B4-BE49-F238E27FC236}">
                  <a16:creationId xmlns:a16="http://schemas.microsoft.com/office/drawing/2014/main" id="{F279DBBB-2752-4254-94B2-75EBFCC3082D}"/>
                </a:ext>
              </a:extLst>
            </p:cNvPr>
            <p:cNvSpPr/>
            <p:nvPr/>
          </p:nvSpPr>
          <p:spPr>
            <a:xfrm>
              <a:off x="0" y="192946"/>
              <a:ext cx="12192000" cy="1020361"/>
            </a:xfrm>
            <a:prstGeom prst="rect">
              <a:avLst/>
            </a:prstGeom>
            <a:solidFill>
              <a:srgbClr val="00674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8C493344-CD65-4E73-9C47-6CC9D0E87090}"/>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377182" y="109574"/>
              <a:ext cx="1112173" cy="1196012"/>
            </a:xfrm>
            <a:prstGeom prst="rect">
              <a:avLst/>
            </a:prstGeom>
            <a:effectLst>
              <a:outerShdw blurRad="50800" dist="38100" dir="2700000" algn="tl" rotWithShape="0">
                <a:prstClr val="black">
                  <a:alpha val="40000"/>
                </a:prstClr>
              </a:outerShdw>
            </a:effectLst>
          </p:spPr>
        </p:pic>
      </p:grpSp>
      <p:sp>
        <p:nvSpPr>
          <p:cNvPr id="5" name="TextBox 4">
            <a:extLst>
              <a:ext uri="{FF2B5EF4-FFF2-40B4-BE49-F238E27FC236}">
                <a16:creationId xmlns:a16="http://schemas.microsoft.com/office/drawing/2014/main" id="{BA9332D8-E4CB-44E0-B48B-4C9CB9E4A3A5}"/>
              </a:ext>
            </a:extLst>
          </p:cNvPr>
          <p:cNvSpPr txBox="1"/>
          <p:nvPr/>
        </p:nvSpPr>
        <p:spPr>
          <a:xfrm>
            <a:off x="408963" y="172505"/>
            <a:ext cx="9087375" cy="1015663"/>
          </a:xfrm>
          <a:prstGeom prst="rect">
            <a:avLst/>
          </a:prstGeom>
          <a:noFill/>
        </p:spPr>
        <p:txBody>
          <a:bodyPr wrap="square">
            <a:spAutoFit/>
          </a:bodyPr>
          <a:lstStyle/>
          <a:p>
            <a:r>
              <a:rPr lang="en-US" sz="6000" b="1" dirty="0">
                <a:solidFill>
                  <a:schemeClr val="bg1"/>
                </a:solidFill>
                <a:cs typeface="Arial" panose="020B0604020202020204" pitchFamily="34" charset="0"/>
              </a:rPr>
              <a:t>Hide – making the decision</a:t>
            </a:r>
            <a:endParaRPr lang="en-US" sz="6000" dirty="0">
              <a:solidFill>
                <a:schemeClr val="bg1"/>
              </a:solidFill>
            </a:endParaRPr>
          </a:p>
        </p:txBody>
      </p:sp>
      <p:pic>
        <p:nvPicPr>
          <p:cNvPr id="6" name="Content Placeholder 3" descr="hide.JPG">
            <a:extLst>
              <a:ext uri="{FF2B5EF4-FFF2-40B4-BE49-F238E27FC236}">
                <a16:creationId xmlns:a16="http://schemas.microsoft.com/office/drawing/2014/main" id="{B89718BE-FFE6-428C-8E6F-F15F7350176D}"/>
              </a:ext>
            </a:extLst>
          </p:cNvPr>
          <p:cNvPicPr>
            <a:picLocks noChangeAspect="1"/>
          </p:cNvPicPr>
          <p:nvPr/>
        </p:nvPicPr>
        <p:blipFill>
          <a:blip r:embed="rId3" cstate="print"/>
          <a:stretch>
            <a:fillRect/>
          </a:stretch>
        </p:blipFill>
        <p:spPr>
          <a:xfrm>
            <a:off x="7340367" y="1363791"/>
            <a:ext cx="4677679" cy="2748137"/>
          </a:xfrm>
          <a:prstGeom prst="rect">
            <a:avLst/>
          </a:prstGeom>
        </p:spPr>
      </p:pic>
      <p:sp>
        <p:nvSpPr>
          <p:cNvPr id="8" name="TextBox 7">
            <a:extLst>
              <a:ext uri="{FF2B5EF4-FFF2-40B4-BE49-F238E27FC236}">
                <a16:creationId xmlns:a16="http://schemas.microsoft.com/office/drawing/2014/main" id="{D63EE42A-BD0E-4E22-ABCC-45DDDE5C25F7}"/>
              </a:ext>
            </a:extLst>
          </p:cNvPr>
          <p:cNvSpPr txBox="1"/>
          <p:nvPr/>
        </p:nvSpPr>
        <p:spPr>
          <a:xfrm>
            <a:off x="173954" y="1296679"/>
            <a:ext cx="7038362" cy="5632311"/>
          </a:xfrm>
          <a:prstGeom prst="rect">
            <a:avLst/>
          </a:prstGeom>
          <a:noFill/>
        </p:spPr>
        <p:txBody>
          <a:bodyPr wrap="square">
            <a:spAutoFit/>
          </a:bodyPr>
          <a:lstStyle/>
          <a:p>
            <a:pPr>
              <a:spcBef>
                <a:spcPts val="2400"/>
              </a:spcBef>
            </a:pPr>
            <a:r>
              <a:rPr lang="en-US" sz="4000" dirty="0">
                <a:cs typeface="Arial" panose="020B0604020202020204" pitchFamily="34" charset="0"/>
              </a:rPr>
              <a:t>If not in a secure place, find the nearest safe location.</a:t>
            </a:r>
          </a:p>
          <a:p>
            <a:pPr>
              <a:spcBef>
                <a:spcPts val="2400"/>
              </a:spcBef>
            </a:pPr>
            <a:r>
              <a:rPr lang="en-US" sz="4000" dirty="0">
                <a:cs typeface="Arial" panose="020B0604020202020204" pitchFamily="34" charset="0"/>
              </a:rPr>
              <a:t>Lock the door, if possible.</a:t>
            </a:r>
          </a:p>
          <a:p>
            <a:pPr>
              <a:spcBef>
                <a:spcPts val="2400"/>
              </a:spcBef>
            </a:pPr>
            <a:r>
              <a:rPr lang="en-US" sz="4000" dirty="0">
                <a:cs typeface="Arial" panose="020B0604020202020204" pitchFamily="34" charset="0"/>
              </a:rPr>
              <a:t>Block the door with heavy items.</a:t>
            </a:r>
          </a:p>
          <a:p>
            <a:pPr>
              <a:spcBef>
                <a:spcPts val="2400"/>
              </a:spcBef>
            </a:pPr>
            <a:r>
              <a:rPr lang="en-US" sz="4000" dirty="0">
                <a:cs typeface="Arial" panose="020B0604020202020204" pitchFamily="34" charset="0"/>
              </a:rPr>
              <a:t>Turn off lights, if possible.</a:t>
            </a:r>
          </a:p>
          <a:p>
            <a:pPr>
              <a:spcBef>
                <a:spcPts val="2400"/>
              </a:spcBef>
            </a:pPr>
            <a:r>
              <a:rPr lang="en-US" sz="4000" dirty="0">
                <a:cs typeface="Arial" panose="020B0604020202020204" pitchFamily="34" charset="0"/>
              </a:rPr>
              <a:t>Stay out of sight, away from windows or doors.</a:t>
            </a:r>
          </a:p>
        </p:txBody>
      </p:sp>
    </p:spTree>
    <p:extLst>
      <p:ext uri="{BB962C8B-B14F-4D97-AF65-F5344CB8AC3E}">
        <p14:creationId xmlns:p14="http://schemas.microsoft.com/office/powerpoint/2010/main" val="30082621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1C32B6C-72B1-4D52-B797-1532E1115552}"/>
              </a:ext>
            </a:extLst>
          </p:cNvPr>
          <p:cNvGrpSpPr/>
          <p:nvPr/>
        </p:nvGrpSpPr>
        <p:grpSpPr>
          <a:xfrm>
            <a:off x="0" y="109574"/>
            <a:ext cx="12192000" cy="1196012"/>
            <a:chOff x="0" y="109574"/>
            <a:chExt cx="12192000" cy="1196012"/>
          </a:xfrm>
        </p:grpSpPr>
        <p:sp>
          <p:nvSpPr>
            <p:cNvPr id="3" name="Rectangle 2">
              <a:extLst>
                <a:ext uri="{FF2B5EF4-FFF2-40B4-BE49-F238E27FC236}">
                  <a16:creationId xmlns:a16="http://schemas.microsoft.com/office/drawing/2014/main" id="{EFD55B2C-BE18-4E9C-A171-73126B0F5A20}"/>
                </a:ext>
              </a:extLst>
            </p:cNvPr>
            <p:cNvSpPr/>
            <p:nvPr/>
          </p:nvSpPr>
          <p:spPr>
            <a:xfrm>
              <a:off x="0" y="192946"/>
              <a:ext cx="12192000" cy="1020361"/>
            </a:xfrm>
            <a:prstGeom prst="rect">
              <a:avLst/>
            </a:prstGeom>
            <a:solidFill>
              <a:srgbClr val="00674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85E69CF1-4A45-4769-89A6-F577639636EF}"/>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377182" y="109574"/>
              <a:ext cx="1112173" cy="1196012"/>
            </a:xfrm>
            <a:prstGeom prst="rect">
              <a:avLst/>
            </a:prstGeom>
            <a:effectLst>
              <a:outerShdw blurRad="50800" dist="38100" dir="2700000" algn="tl" rotWithShape="0">
                <a:prstClr val="black">
                  <a:alpha val="40000"/>
                </a:prstClr>
              </a:outerShdw>
            </a:effectLst>
          </p:spPr>
        </p:pic>
      </p:grpSp>
      <p:sp>
        <p:nvSpPr>
          <p:cNvPr id="5" name="TextBox 4">
            <a:extLst>
              <a:ext uri="{FF2B5EF4-FFF2-40B4-BE49-F238E27FC236}">
                <a16:creationId xmlns:a16="http://schemas.microsoft.com/office/drawing/2014/main" id="{B7342E3F-432C-4425-9FA9-DF40617348AC}"/>
              </a:ext>
            </a:extLst>
          </p:cNvPr>
          <p:cNvSpPr txBox="1"/>
          <p:nvPr/>
        </p:nvSpPr>
        <p:spPr>
          <a:xfrm>
            <a:off x="408963" y="172505"/>
            <a:ext cx="9087375" cy="1015663"/>
          </a:xfrm>
          <a:prstGeom prst="rect">
            <a:avLst/>
          </a:prstGeom>
          <a:noFill/>
        </p:spPr>
        <p:txBody>
          <a:bodyPr wrap="square">
            <a:spAutoFit/>
          </a:bodyPr>
          <a:lstStyle/>
          <a:p>
            <a:r>
              <a:rPr lang="en-US" sz="6000" b="1" dirty="0">
                <a:solidFill>
                  <a:schemeClr val="bg1"/>
                </a:solidFill>
                <a:cs typeface="Arial" panose="020B0604020202020204" pitchFamily="34" charset="0"/>
              </a:rPr>
              <a:t>Hide – follow through</a:t>
            </a:r>
            <a:endParaRPr lang="en-US" sz="6000" dirty="0">
              <a:solidFill>
                <a:schemeClr val="bg1"/>
              </a:solidFill>
            </a:endParaRPr>
          </a:p>
        </p:txBody>
      </p:sp>
      <p:sp>
        <p:nvSpPr>
          <p:cNvPr id="6" name="TextBox 5">
            <a:extLst>
              <a:ext uri="{FF2B5EF4-FFF2-40B4-BE49-F238E27FC236}">
                <a16:creationId xmlns:a16="http://schemas.microsoft.com/office/drawing/2014/main" id="{8B4EA0C9-EF5F-46DA-AF85-5DF66841339D}"/>
              </a:ext>
            </a:extLst>
          </p:cNvPr>
          <p:cNvSpPr txBox="1"/>
          <p:nvPr/>
        </p:nvSpPr>
        <p:spPr>
          <a:xfrm>
            <a:off x="167781" y="1462658"/>
            <a:ext cx="12024219" cy="2769989"/>
          </a:xfrm>
          <a:prstGeom prst="rect">
            <a:avLst/>
          </a:prstGeom>
          <a:noFill/>
        </p:spPr>
        <p:txBody>
          <a:bodyPr wrap="square">
            <a:spAutoFit/>
          </a:bodyPr>
          <a:lstStyle/>
          <a:p>
            <a:pPr marL="571500" indent="-571500">
              <a:spcBef>
                <a:spcPts val="1200"/>
              </a:spcBef>
              <a:buFont typeface="Arial" panose="020B0604020202020204" pitchFamily="34" charset="0"/>
              <a:buChar char="•"/>
            </a:pPr>
            <a:r>
              <a:rPr lang="en-US" sz="3600" dirty="0">
                <a:cs typeface="Arial" panose="020B0604020202020204" pitchFamily="34" charset="0"/>
              </a:rPr>
              <a:t>Try to stay calm. Stay as quiet as possible.</a:t>
            </a:r>
          </a:p>
          <a:p>
            <a:pPr marL="571500" indent="-571500">
              <a:spcBef>
                <a:spcPts val="1200"/>
              </a:spcBef>
              <a:buFont typeface="Arial" panose="020B0604020202020204" pitchFamily="34" charset="0"/>
              <a:buChar char="•"/>
            </a:pPr>
            <a:r>
              <a:rPr lang="en-US" sz="3600" dirty="0">
                <a:cs typeface="Arial" panose="020B0604020202020204" pitchFamily="34" charset="0"/>
              </a:rPr>
              <a:t>Silence electronic devices. Turn off vibrating settings.</a:t>
            </a:r>
          </a:p>
          <a:p>
            <a:pPr marL="571500" indent="-571500">
              <a:spcBef>
                <a:spcPts val="1200"/>
              </a:spcBef>
              <a:buFont typeface="Arial" panose="020B0604020202020204" pitchFamily="34" charset="0"/>
              <a:buChar char="•"/>
            </a:pPr>
            <a:r>
              <a:rPr lang="en-US" sz="3600" dirty="0">
                <a:cs typeface="Arial" panose="020B0604020202020204" pitchFamily="34" charset="0"/>
              </a:rPr>
              <a:t>If shooter is nearby, don’t turn off lights while they can see.</a:t>
            </a:r>
          </a:p>
          <a:p>
            <a:pPr marL="571500" indent="-571500">
              <a:spcBef>
                <a:spcPts val="1200"/>
              </a:spcBef>
              <a:buFont typeface="Arial" panose="020B0604020202020204" pitchFamily="34" charset="0"/>
              <a:buChar char="•"/>
            </a:pPr>
            <a:r>
              <a:rPr lang="en-US" sz="3600" dirty="0">
                <a:cs typeface="Arial" panose="020B0604020202020204" pitchFamily="34" charset="0"/>
              </a:rPr>
              <a:t>Avoid looking at phone in a dark room. Hide it from view. </a:t>
            </a:r>
          </a:p>
        </p:txBody>
      </p:sp>
      <p:pic>
        <p:nvPicPr>
          <p:cNvPr id="10" name="Picture 9" descr="Text&#10;&#10;Description automatically generated with low confidence">
            <a:extLst>
              <a:ext uri="{FF2B5EF4-FFF2-40B4-BE49-F238E27FC236}">
                <a16:creationId xmlns:a16="http://schemas.microsoft.com/office/drawing/2014/main" id="{071FC606-9BA9-4821-8B89-DB68D600FC3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21453" y="4328254"/>
            <a:ext cx="4380457" cy="2425938"/>
          </a:xfrm>
          <a:prstGeom prst="rect">
            <a:avLst/>
          </a:prstGeom>
        </p:spPr>
      </p:pic>
      <p:sp>
        <p:nvSpPr>
          <p:cNvPr id="11" name="TextBox 10">
            <a:extLst>
              <a:ext uri="{FF2B5EF4-FFF2-40B4-BE49-F238E27FC236}">
                <a16:creationId xmlns:a16="http://schemas.microsoft.com/office/drawing/2014/main" id="{9AC7870D-52AD-4C5F-B550-1833FA84BB43}"/>
              </a:ext>
            </a:extLst>
          </p:cNvPr>
          <p:cNvSpPr txBox="1"/>
          <p:nvPr/>
        </p:nvSpPr>
        <p:spPr>
          <a:xfrm>
            <a:off x="5176008" y="4756393"/>
            <a:ext cx="6571376" cy="1569660"/>
          </a:xfrm>
          <a:prstGeom prst="rect">
            <a:avLst/>
          </a:prstGeom>
          <a:noFill/>
        </p:spPr>
        <p:txBody>
          <a:bodyPr wrap="square">
            <a:spAutoFit/>
          </a:bodyPr>
          <a:lstStyle/>
          <a:p>
            <a:pPr lvl="1"/>
            <a:r>
              <a:rPr lang="en-US" sz="3200" dirty="0">
                <a:cs typeface="Arial" panose="020B0604020202020204" pitchFamily="34" charset="0"/>
              </a:rPr>
              <a:t>In Denton County you can call or text. Include type of emergency &amp; location. Do not use emojis.</a:t>
            </a:r>
          </a:p>
        </p:txBody>
      </p:sp>
    </p:spTree>
    <p:extLst>
      <p:ext uri="{BB962C8B-B14F-4D97-AF65-F5344CB8AC3E}">
        <p14:creationId xmlns:p14="http://schemas.microsoft.com/office/powerpoint/2010/main" val="22268058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13A5ADB-E5FB-49A7-B399-079BF658B44B}"/>
              </a:ext>
            </a:extLst>
          </p:cNvPr>
          <p:cNvGrpSpPr/>
          <p:nvPr/>
        </p:nvGrpSpPr>
        <p:grpSpPr>
          <a:xfrm>
            <a:off x="0" y="109574"/>
            <a:ext cx="12192000" cy="1196012"/>
            <a:chOff x="0" y="109574"/>
            <a:chExt cx="12192000" cy="1196012"/>
          </a:xfrm>
        </p:grpSpPr>
        <p:sp>
          <p:nvSpPr>
            <p:cNvPr id="3" name="Rectangle 2">
              <a:extLst>
                <a:ext uri="{FF2B5EF4-FFF2-40B4-BE49-F238E27FC236}">
                  <a16:creationId xmlns:a16="http://schemas.microsoft.com/office/drawing/2014/main" id="{DDD903BA-3E41-498D-BE55-8D5D32353EC6}"/>
                </a:ext>
              </a:extLst>
            </p:cNvPr>
            <p:cNvSpPr/>
            <p:nvPr/>
          </p:nvSpPr>
          <p:spPr>
            <a:xfrm>
              <a:off x="0" y="192946"/>
              <a:ext cx="12192000" cy="1020361"/>
            </a:xfrm>
            <a:prstGeom prst="rect">
              <a:avLst/>
            </a:prstGeom>
            <a:solidFill>
              <a:srgbClr val="00674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E8629DB-E4FC-4F9C-A0CA-4EA54B02507B}"/>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377182" y="109574"/>
              <a:ext cx="1112173" cy="1196012"/>
            </a:xfrm>
            <a:prstGeom prst="rect">
              <a:avLst/>
            </a:prstGeom>
            <a:effectLst>
              <a:outerShdw blurRad="50800" dist="38100" dir="2700000" algn="tl" rotWithShape="0">
                <a:prstClr val="black">
                  <a:alpha val="40000"/>
                </a:prstClr>
              </a:outerShdw>
            </a:effectLst>
          </p:spPr>
        </p:pic>
      </p:grpSp>
      <p:sp>
        <p:nvSpPr>
          <p:cNvPr id="5" name="TextBox 4">
            <a:extLst>
              <a:ext uri="{FF2B5EF4-FFF2-40B4-BE49-F238E27FC236}">
                <a16:creationId xmlns:a16="http://schemas.microsoft.com/office/drawing/2014/main" id="{5570A4F3-3EE5-40BA-AFDC-6A41BE09864B}"/>
              </a:ext>
            </a:extLst>
          </p:cNvPr>
          <p:cNvSpPr txBox="1"/>
          <p:nvPr/>
        </p:nvSpPr>
        <p:spPr>
          <a:xfrm>
            <a:off x="408963" y="172505"/>
            <a:ext cx="9087375" cy="1015663"/>
          </a:xfrm>
          <a:prstGeom prst="rect">
            <a:avLst/>
          </a:prstGeom>
          <a:noFill/>
        </p:spPr>
        <p:txBody>
          <a:bodyPr wrap="square">
            <a:spAutoFit/>
          </a:bodyPr>
          <a:lstStyle/>
          <a:p>
            <a:r>
              <a:rPr lang="en-US" sz="6000" b="1" dirty="0">
                <a:solidFill>
                  <a:schemeClr val="bg1"/>
                </a:solidFill>
                <a:cs typeface="Arial" panose="020B0604020202020204" pitchFamily="34" charset="0"/>
              </a:rPr>
              <a:t>Hide – discussion</a:t>
            </a:r>
            <a:endParaRPr lang="en-US" sz="6000" dirty="0">
              <a:solidFill>
                <a:schemeClr val="bg1"/>
              </a:solidFill>
            </a:endParaRPr>
          </a:p>
        </p:txBody>
      </p:sp>
      <p:sp>
        <p:nvSpPr>
          <p:cNvPr id="6" name="TextBox 5">
            <a:extLst>
              <a:ext uri="{FF2B5EF4-FFF2-40B4-BE49-F238E27FC236}">
                <a16:creationId xmlns:a16="http://schemas.microsoft.com/office/drawing/2014/main" id="{AF95CBB2-2802-499D-8E13-622DD5261937}"/>
              </a:ext>
            </a:extLst>
          </p:cNvPr>
          <p:cNvSpPr txBox="1"/>
          <p:nvPr/>
        </p:nvSpPr>
        <p:spPr>
          <a:xfrm>
            <a:off x="408963" y="2560040"/>
            <a:ext cx="11643919" cy="2862322"/>
          </a:xfrm>
          <a:prstGeom prst="rect">
            <a:avLst/>
          </a:prstGeom>
          <a:noFill/>
        </p:spPr>
        <p:txBody>
          <a:bodyPr wrap="square" rtlCol="0">
            <a:spAutoFit/>
          </a:bodyPr>
          <a:lstStyle/>
          <a:p>
            <a:r>
              <a:rPr lang="en-US" sz="4000" dirty="0">
                <a:cs typeface="Arial" panose="020B0604020202020204" pitchFamily="34" charset="0"/>
              </a:rPr>
              <a:t>1. If you had to hide, what would be the first action you’d take in your current room?</a:t>
            </a:r>
          </a:p>
          <a:p>
            <a:pPr>
              <a:spcBef>
                <a:spcPts val="2400"/>
              </a:spcBef>
            </a:pPr>
            <a:r>
              <a:rPr lang="en-US" sz="4000" dirty="0">
                <a:cs typeface="Arial" panose="020B0604020202020204" pitchFamily="34" charset="0"/>
              </a:rPr>
              <a:t>2. What resources do you have to help you slow or stop the shooter from entering? </a:t>
            </a:r>
          </a:p>
        </p:txBody>
      </p:sp>
      <p:sp>
        <p:nvSpPr>
          <p:cNvPr id="7" name="TextBox 6">
            <a:extLst>
              <a:ext uri="{FF2B5EF4-FFF2-40B4-BE49-F238E27FC236}">
                <a16:creationId xmlns:a16="http://schemas.microsoft.com/office/drawing/2014/main" id="{0E1F3845-06F1-417D-9058-DD1B025E08A4}"/>
              </a:ext>
            </a:extLst>
          </p:cNvPr>
          <p:cNvSpPr txBox="1"/>
          <p:nvPr/>
        </p:nvSpPr>
        <p:spPr>
          <a:xfrm>
            <a:off x="0" y="1442602"/>
            <a:ext cx="12192000" cy="830997"/>
          </a:xfrm>
          <a:prstGeom prst="rect">
            <a:avLst/>
          </a:prstGeom>
          <a:noFill/>
        </p:spPr>
        <p:txBody>
          <a:bodyPr wrap="square">
            <a:spAutoFit/>
          </a:bodyPr>
          <a:lstStyle/>
          <a:p>
            <a:pPr lvl="1" algn="ctr"/>
            <a:r>
              <a:rPr lang="en-US" sz="4800" b="1" dirty="0">
                <a:cs typeface="Arial" panose="020B0604020202020204" pitchFamily="34" charset="0"/>
              </a:rPr>
              <a:t>What would you do?</a:t>
            </a:r>
          </a:p>
        </p:txBody>
      </p:sp>
    </p:spTree>
    <p:extLst>
      <p:ext uri="{BB962C8B-B14F-4D97-AF65-F5344CB8AC3E}">
        <p14:creationId xmlns:p14="http://schemas.microsoft.com/office/powerpoint/2010/main" val="30646874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A5FB6D8-437E-40DF-A24B-1CCD9ADB63D0}"/>
              </a:ext>
            </a:extLst>
          </p:cNvPr>
          <p:cNvGrpSpPr/>
          <p:nvPr/>
        </p:nvGrpSpPr>
        <p:grpSpPr>
          <a:xfrm>
            <a:off x="0" y="109574"/>
            <a:ext cx="12192000" cy="1196012"/>
            <a:chOff x="0" y="109574"/>
            <a:chExt cx="12192000" cy="1196012"/>
          </a:xfrm>
        </p:grpSpPr>
        <p:sp>
          <p:nvSpPr>
            <p:cNvPr id="3" name="Rectangle 2">
              <a:extLst>
                <a:ext uri="{FF2B5EF4-FFF2-40B4-BE49-F238E27FC236}">
                  <a16:creationId xmlns:a16="http://schemas.microsoft.com/office/drawing/2014/main" id="{F3942E92-C5C6-480F-820B-9EEE99525F4C}"/>
                </a:ext>
              </a:extLst>
            </p:cNvPr>
            <p:cNvSpPr/>
            <p:nvPr/>
          </p:nvSpPr>
          <p:spPr>
            <a:xfrm>
              <a:off x="0" y="192946"/>
              <a:ext cx="12192000" cy="1020361"/>
            </a:xfrm>
            <a:prstGeom prst="rect">
              <a:avLst/>
            </a:prstGeom>
            <a:solidFill>
              <a:srgbClr val="00674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C8082F4-BE42-4134-AA09-CD8470786D0D}"/>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377182" y="109574"/>
              <a:ext cx="1112173" cy="1196012"/>
            </a:xfrm>
            <a:prstGeom prst="rect">
              <a:avLst/>
            </a:prstGeom>
            <a:effectLst>
              <a:outerShdw blurRad="50800" dist="38100" dir="2700000" algn="tl" rotWithShape="0">
                <a:prstClr val="black">
                  <a:alpha val="40000"/>
                </a:prstClr>
              </a:outerShdw>
            </a:effectLst>
          </p:spPr>
        </p:pic>
      </p:grpSp>
      <p:sp>
        <p:nvSpPr>
          <p:cNvPr id="5" name="TextBox 4">
            <a:extLst>
              <a:ext uri="{FF2B5EF4-FFF2-40B4-BE49-F238E27FC236}">
                <a16:creationId xmlns:a16="http://schemas.microsoft.com/office/drawing/2014/main" id="{9393893B-8767-41FB-99F5-3EDB5808BB1F}"/>
              </a:ext>
            </a:extLst>
          </p:cNvPr>
          <p:cNvSpPr txBox="1"/>
          <p:nvPr/>
        </p:nvSpPr>
        <p:spPr>
          <a:xfrm>
            <a:off x="408963" y="172505"/>
            <a:ext cx="9506824" cy="1015663"/>
          </a:xfrm>
          <a:prstGeom prst="rect">
            <a:avLst/>
          </a:prstGeom>
          <a:noFill/>
        </p:spPr>
        <p:txBody>
          <a:bodyPr wrap="square">
            <a:spAutoFit/>
          </a:bodyPr>
          <a:lstStyle/>
          <a:p>
            <a:r>
              <a:rPr lang="en-US" sz="6000" b="1" dirty="0">
                <a:solidFill>
                  <a:schemeClr val="bg1"/>
                </a:solidFill>
                <a:cs typeface="Arial" panose="020B0604020202020204" pitchFamily="34" charset="0"/>
              </a:rPr>
              <a:t>Fight - advanced preparation</a:t>
            </a:r>
            <a:endParaRPr lang="en-US" sz="6000" dirty="0">
              <a:solidFill>
                <a:schemeClr val="bg1"/>
              </a:solidFill>
            </a:endParaRPr>
          </a:p>
        </p:txBody>
      </p:sp>
      <p:sp>
        <p:nvSpPr>
          <p:cNvPr id="6" name="TextBox 5">
            <a:extLst>
              <a:ext uri="{FF2B5EF4-FFF2-40B4-BE49-F238E27FC236}">
                <a16:creationId xmlns:a16="http://schemas.microsoft.com/office/drawing/2014/main" id="{7B2F0F28-9943-44D1-9336-99A234A241CE}"/>
              </a:ext>
            </a:extLst>
          </p:cNvPr>
          <p:cNvSpPr txBox="1"/>
          <p:nvPr/>
        </p:nvSpPr>
        <p:spPr>
          <a:xfrm>
            <a:off x="0" y="1274822"/>
            <a:ext cx="12192000" cy="830997"/>
          </a:xfrm>
          <a:prstGeom prst="rect">
            <a:avLst/>
          </a:prstGeom>
          <a:noFill/>
        </p:spPr>
        <p:txBody>
          <a:bodyPr wrap="square">
            <a:spAutoFit/>
          </a:bodyPr>
          <a:lstStyle/>
          <a:p>
            <a:pPr lvl="1" algn="ctr"/>
            <a:r>
              <a:rPr lang="en-US" sz="4800" b="1" dirty="0">
                <a:cs typeface="Arial" panose="020B0604020202020204" pitchFamily="34" charset="0"/>
              </a:rPr>
              <a:t>Think about this in advance.</a:t>
            </a:r>
          </a:p>
        </p:txBody>
      </p:sp>
      <p:sp>
        <p:nvSpPr>
          <p:cNvPr id="7" name="TextBox 6">
            <a:extLst>
              <a:ext uri="{FF2B5EF4-FFF2-40B4-BE49-F238E27FC236}">
                <a16:creationId xmlns:a16="http://schemas.microsoft.com/office/drawing/2014/main" id="{8EF2B67E-6926-4CF7-AF65-88F3883EB7F8}"/>
              </a:ext>
            </a:extLst>
          </p:cNvPr>
          <p:cNvSpPr txBox="1"/>
          <p:nvPr/>
        </p:nvSpPr>
        <p:spPr>
          <a:xfrm>
            <a:off x="311798" y="2335113"/>
            <a:ext cx="7977929" cy="3785652"/>
          </a:xfrm>
          <a:prstGeom prst="rect">
            <a:avLst/>
          </a:prstGeom>
          <a:noFill/>
        </p:spPr>
        <p:txBody>
          <a:bodyPr wrap="square">
            <a:spAutoFit/>
          </a:bodyPr>
          <a:lstStyle/>
          <a:p>
            <a:r>
              <a:rPr lang="en-US" sz="4000" dirty="0">
                <a:cs typeface="Arial" panose="020B0604020202020204" pitchFamily="34" charset="0"/>
              </a:rPr>
              <a:t>If you don’t know if you could fight:</a:t>
            </a:r>
          </a:p>
          <a:p>
            <a:r>
              <a:rPr lang="en-US" sz="4000" dirty="0">
                <a:cs typeface="Arial" panose="020B0604020202020204" pitchFamily="34" charset="0"/>
              </a:rPr>
              <a:t>Would you be good at distraction?</a:t>
            </a:r>
          </a:p>
          <a:p>
            <a:endParaRPr lang="en-US" sz="4000" dirty="0">
              <a:cs typeface="Arial" panose="020B0604020202020204" pitchFamily="34" charset="0"/>
            </a:endParaRPr>
          </a:p>
          <a:p>
            <a:r>
              <a:rPr lang="en-US" sz="4000" dirty="0">
                <a:cs typeface="Arial" panose="020B0604020202020204" pitchFamily="34" charset="0"/>
              </a:rPr>
              <a:t>If you think you could fight:</a:t>
            </a:r>
          </a:p>
          <a:p>
            <a:r>
              <a:rPr lang="en-US" sz="4000" dirty="0">
                <a:cs typeface="Arial" panose="020B0604020202020204" pitchFamily="34" charset="0"/>
              </a:rPr>
              <a:t>What items in the room could be used as weapons?</a:t>
            </a:r>
          </a:p>
        </p:txBody>
      </p:sp>
      <p:pic>
        <p:nvPicPr>
          <p:cNvPr id="8" name="Picture 7">
            <a:extLst>
              <a:ext uri="{FF2B5EF4-FFF2-40B4-BE49-F238E27FC236}">
                <a16:creationId xmlns:a16="http://schemas.microsoft.com/office/drawing/2014/main" id="{C3DD61B6-3686-429F-AC71-C684F0A1AC82}"/>
              </a:ext>
            </a:extLst>
          </p:cNvPr>
          <p:cNvPicPr>
            <a:picLocks noChangeAspect="1"/>
          </p:cNvPicPr>
          <p:nvPr/>
        </p:nvPicPr>
        <p:blipFill rotWithShape="1">
          <a:blip r:embed="rId3">
            <a:extLst>
              <a:ext uri="{28A0092B-C50C-407E-A947-70E740481C1C}">
                <a14:useLocalDpi xmlns:a14="http://schemas.microsoft.com/office/drawing/2010/main" val="0"/>
              </a:ext>
            </a:extLst>
          </a:blip>
          <a:srcRect r="2000" b="10784"/>
          <a:stretch/>
        </p:blipFill>
        <p:spPr>
          <a:xfrm>
            <a:off x="7970948" y="4717287"/>
            <a:ext cx="3179412" cy="1968208"/>
          </a:xfrm>
          <a:prstGeom prst="rect">
            <a:avLst/>
          </a:prstGeom>
        </p:spPr>
      </p:pic>
      <p:pic>
        <p:nvPicPr>
          <p:cNvPr id="10" name="Picture 9" descr="A picture containing person, person&#10;&#10;Description automatically generated">
            <a:extLst>
              <a:ext uri="{FF2B5EF4-FFF2-40B4-BE49-F238E27FC236}">
                <a16:creationId xmlns:a16="http://schemas.microsoft.com/office/drawing/2014/main" id="{DAF1033E-1A8A-4A64-BDC6-A400BFC746F0}"/>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t="7282" b="12722"/>
          <a:stretch/>
        </p:blipFill>
        <p:spPr>
          <a:xfrm>
            <a:off x="8289727" y="2140713"/>
            <a:ext cx="2398057" cy="2503382"/>
          </a:xfrm>
          <a:prstGeom prst="rect">
            <a:avLst/>
          </a:prstGeom>
        </p:spPr>
      </p:pic>
    </p:spTree>
    <p:extLst>
      <p:ext uri="{BB962C8B-B14F-4D97-AF65-F5344CB8AC3E}">
        <p14:creationId xmlns:p14="http://schemas.microsoft.com/office/powerpoint/2010/main" val="31098400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0C0BDB4-746A-4A37-A0C7-EE978F571CB4}"/>
              </a:ext>
            </a:extLst>
          </p:cNvPr>
          <p:cNvGrpSpPr/>
          <p:nvPr/>
        </p:nvGrpSpPr>
        <p:grpSpPr>
          <a:xfrm>
            <a:off x="0" y="109574"/>
            <a:ext cx="12192000" cy="1196012"/>
            <a:chOff x="0" y="109574"/>
            <a:chExt cx="12192000" cy="1196012"/>
          </a:xfrm>
        </p:grpSpPr>
        <p:sp>
          <p:nvSpPr>
            <p:cNvPr id="3" name="Rectangle 2">
              <a:extLst>
                <a:ext uri="{FF2B5EF4-FFF2-40B4-BE49-F238E27FC236}">
                  <a16:creationId xmlns:a16="http://schemas.microsoft.com/office/drawing/2014/main" id="{F279DBBB-2752-4254-94B2-75EBFCC3082D}"/>
                </a:ext>
              </a:extLst>
            </p:cNvPr>
            <p:cNvSpPr/>
            <p:nvPr/>
          </p:nvSpPr>
          <p:spPr>
            <a:xfrm>
              <a:off x="0" y="192946"/>
              <a:ext cx="12192000" cy="1020361"/>
            </a:xfrm>
            <a:prstGeom prst="rect">
              <a:avLst/>
            </a:prstGeom>
            <a:solidFill>
              <a:srgbClr val="00674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8C493344-CD65-4E73-9C47-6CC9D0E87090}"/>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377182" y="109574"/>
              <a:ext cx="1112173" cy="1196012"/>
            </a:xfrm>
            <a:prstGeom prst="rect">
              <a:avLst/>
            </a:prstGeom>
            <a:effectLst>
              <a:outerShdw blurRad="50800" dist="38100" dir="2700000" algn="tl" rotWithShape="0">
                <a:prstClr val="black">
                  <a:alpha val="40000"/>
                </a:prstClr>
              </a:outerShdw>
            </a:effectLst>
          </p:spPr>
        </p:pic>
      </p:grpSp>
      <p:sp>
        <p:nvSpPr>
          <p:cNvPr id="5" name="TextBox 4">
            <a:extLst>
              <a:ext uri="{FF2B5EF4-FFF2-40B4-BE49-F238E27FC236}">
                <a16:creationId xmlns:a16="http://schemas.microsoft.com/office/drawing/2014/main" id="{227B79EC-9D01-47F4-BCD3-C2C50F6431FF}"/>
              </a:ext>
            </a:extLst>
          </p:cNvPr>
          <p:cNvSpPr txBox="1"/>
          <p:nvPr/>
        </p:nvSpPr>
        <p:spPr>
          <a:xfrm>
            <a:off x="408963" y="172505"/>
            <a:ext cx="9087375" cy="1015663"/>
          </a:xfrm>
          <a:prstGeom prst="rect">
            <a:avLst/>
          </a:prstGeom>
          <a:noFill/>
        </p:spPr>
        <p:txBody>
          <a:bodyPr wrap="square">
            <a:spAutoFit/>
          </a:bodyPr>
          <a:lstStyle/>
          <a:p>
            <a:r>
              <a:rPr lang="en-US" sz="6000" b="1" dirty="0">
                <a:solidFill>
                  <a:schemeClr val="bg1"/>
                </a:solidFill>
                <a:cs typeface="Arial" panose="020B0604020202020204" pitchFamily="34" charset="0"/>
              </a:rPr>
              <a:t>Fight – making the decision</a:t>
            </a:r>
            <a:endParaRPr lang="en-US" sz="6000" dirty="0">
              <a:solidFill>
                <a:schemeClr val="bg1"/>
              </a:solidFill>
            </a:endParaRPr>
          </a:p>
        </p:txBody>
      </p:sp>
      <p:sp>
        <p:nvSpPr>
          <p:cNvPr id="6" name="TextBox 5">
            <a:extLst>
              <a:ext uri="{FF2B5EF4-FFF2-40B4-BE49-F238E27FC236}">
                <a16:creationId xmlns:a16="http://schemas.microsoft.com/office/drawing/2014/main" id="{F99ED263-A939-4262-8F3B-0321E7C3E5C3}"/>
              </a:ext>
            </a:extLst>
          </p:cNvPr>
          <p:cNvSpPr txBox="1"/>
          <p:nvPr/>
        </p:nvSpPr>
        <p:spPr>
          <a:xfrm>
            <a:off x="190151" y="1271512"/>
            <a:ext cx="11811698" cy="3077766"/>
          </a:xfrm>
          <a:prstGeom prst="rect">
            <a:avLst/>
          </a:prstGeom>
          <a:noFill/>
        </p:spPr>
        <p:txBody>
          <a:bodyPr wrap="square">
            <a:spAutoFit/>
          </a:bodyPr>
          <a:lstStyle/>
          <a:p>
            <a:pPr algn="ctr">
              <a:spcBef>
                <a:spcPts val="1200"/>
              </a:spcBef>
            </a:pPr>
            <a:r>
              <a:rPr lang="en-US" sz="4400" b="1" dirty="0">
                <a:cs typeface="Arial" panose="020B0604020202020204" pitchFamily="34" charset="0"/>
              </a:rPr>
              <a:t>Only when your life is in imminent danger.</a:t>
            </a:r>
          </a:p>
          <a:p>
            <a:pPr marL="571500" indent="-571500">
              <a:spcBef>
                <a:spcPts val="1200"/>
              </a:spcBef>
              <a:buFont typeface="Arial" panose="020B0604020202020204" pitchFamily="34" charset="0"/>
              <a:buChar char="•"/>
            </a:pPr>
            <a:r>
              <a:rPr lang="en-US" sz="4000" dirty="0">
                <a:cs typeface="Arial" panose="020B0604020202020204" pitchFamily="34" charset="0"/>
              </a:rPr>
              <a:t>If you must do this, commit to it 100%.</a:t>
            </a:r>
          </a:p>
          <a:p>
            <a:pPr marL="571500" indent="-571500">
              <a:spcBef>
                <a:spcPts val="1200"/>
              </a:spcBef>
              <a:buFont typeface="Arial" panose="020B0604020202020204" pitchFamily="34" charset="0"/>
              <a:buChar char="•"/>
            </a:pPr>
            <a:r>
              <a:rPr lang="en-US" sz="4000" dirty="0">
                <a:cs typeface="Arial" panose="020B0604020202020204" pitchFamily="34" charset="0"/>
              </a:rPr>
              <a:t>Have the mindset: “I am going to win and go home.”</a:t>
            </a:r>
          </a:p>
          <a:p>
            <a:pPr marL="571500" indent="-571500">
              <a:spcBef>
                <a:spcPts val="1200"/>
              </a:spcBef>
              <a:buFont typeface="Arial" panose="020B0604020202020204" pitchFamily="34" charset="0"/>
              <a:buChar char="•"/>
            </a:pPr>
            <a:r>
              <a:rPr lang="en-US" sz="4000" dirty="0">
                <a:cs typeface="Arial" panose="020B0604020202020204" pitchFamily="34" charset="0"/>
              </a:rPr>
              <a:t>Be aggressive and attack with a plan.</a:t>
            </a:r>
          </a:p>
        </p:txBody>
      </p:sp>
      <p:grpSp>
        <p:nvGrpSpPr>
          <p:cNvPr id="15" name="Group 14">
            <a:extLst>
              <a:ext uri="{FF2B5EF4-FFF2-40B4-BE49-F238E27FC236}">
                <a16:creationId xmlns:a16="http://schemas.microsoft.com/office/drawing/2014/main" id="{829C8EA4-4FA0-4997-8488-347DEE5A3C60}"/>
              </a:ext>
            </a:extLst>
          </p:cNvPr>
          <p:cNvGrpSpPr/>
          <p:nvPr/>
        </p:nvGrpSpPr>
        <p:grpSpPr>
          <a:xfrm>
            <a:off x="116342" y="4558485"/>
            <a:ext cx="2787559" cy="2114958"/>
            <a:chOff x="-68216" y="4642375"/>
            <a:chExt cx="2787559" cy="2114958"/>
          </a:xfrm>
        </p:grpSpPr>
        <p:sp>
          <p:nvSpPr>
            <p:cNvPr id="7" name="Rectangle: Rounded Corners 6">
              <a:extLst>
                <a:ext uri="{FF2B5EF4-FFF2-40B4-BE49-F238E27FC236}">
                  <a16:creationId xmlns:a16="http://schemas.microsoft.com/office/drawing/2014/main" id="{30800BED-6268-4E93-AAAF-2B7C184214ED}"/>
                </a:ext>
              </a:extLst>
            </p:cNvPr>
            <p:cNvSpPr/>
            <p:nvPr/>
          </p:nvSpPr>
          <p:spPr>
            <a:xfrm>
              <a:off x="190151" y="4642375"/>
              <a:ext cx="2529192" cy="2114958"/>
            </a:xfrm>
            <a:prstGeom prst="roundRect">
              <a:avLst/>
            </a:prstGeom>
            <a:solidFill>
              <a:srgbClr val="00543A"/>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6747"/>
                </a:solidFill>
              </a:endParaRPr>
            </a:p>
          </p:txBody>
        </p:sp>
        <p:sp>
          <p:nvSpPr>
            <p:cNvPr id="10" name="TextBox 9">
              <a:extLst>
                <a:ext uri="{FF2B5EF4-FFF2-40B4-BE49-F238E27FC236}">
                  <a16:creationId xmlns:a16="http://schemas.microsoft.com/office/drawing/2014/main" id="{D9377A06-C1DF-4F52-9D2F-C8FE4607F0CC}"/>
                </a:ext>
              </a:extLst>
            </p:cNvPr>
            <p:cNvSpPr txBox="1"/>
            <p:nvPr/>
          </p:nvSpPr>
          <p:spPr>
            <a:xfrm>
              <a:off x="-68216" y="4734654"/>
              <a:ext cx="2529192" cy="1977464"/>
            </a:xfrm>
            <a:prstGeom prst="rect">
              <a:avLst/>
            </a:prstGeom>
            <a:noFill/>
          </p:spPr>
          <p:txBody>
            <a:bodyPr wrap="square">
              <a:spAutoFit/>
            </a:bodyPr>
            <a:lstStyle/>
            <a:p>
              <a:pPr lvl="1" algn="ctr"/>
              <a:r>
                <a:rPr lang="en-US" sz="3200" b="1" dirty="0">
                  <a:solidFill>
                    <a:schemeClr val="bg1"/>
                  </a:solidFill>
                  <a:cs typeface="Arial" panose="020B0604020202020204" pitchFamily="34" charset="0"/>
                </a:rPr>
                <a:t>2000-2021</a:t>
              </a:r>
            </a:p>
            <a:p>
              <a:pPr lvl="1" algn="ctr"/>
              <a:endParaRPr lang="en-US" sz="900" b="1" dirty="0">
                <a:solidFill>
                  <a:schemeClr val="bg1"/>
                </a:solidFill>
                <a:cs typeface="Arial" panose="020B0604020202020204" pitchFamily="34" charset="0"/>
              </a:endParaRPr>
            </a:p>
            <a:p>
              <a:pPr lvl="1" algn="ctr"/>
              <a:r>
                <a:rPr lang="en-US" sz="3200" b="1" dirty="0">
                  <a:solidFill>
                    <a:schemeClr val="bg1"/>
                  </a:solidFill>
                  <a:cs typeface="Arial" panose="020B0604020202020204" pitchFamily="34" charset="0"/>
                </a:rPr>
                <a:t>434 total incidents</a:t>
              </a:r>
            </a:p>
            <a:p>
              <a:pPr lvl="1" algn="r"/>
              <a:r>
                <a:rPr lang="en-US" sz="1600" b="1" dirty="0">
                  <a:solidFill>
                    <a:schemeClr val="bg1"/>
                  </a:solidFill>
                  <a:cs typeface="Arial" panose="020B0604020202020204" pitchFamily="34" charset="0"/>
                </a:rPr>
                <a:t>Source: FBI</a:t>
              </a:r>
            </a:p>
          </p:txBody>
        </p:sp>
      </p:grpSp>
      <p:grpSp>
        <p:nvGrpSpPr>
          <p:cNvPr id="14" name="Group 13">
            <a:extLst>
              <a:ext uri="{FF2B5EF4-FFF2-40B4-BE49-F238E27FC236}">
                <a16:creationId xmlns:a16="http://schemas.microsoft.com/office/drawing/2014/main" id="{8851E3F1-782F-452B-AFA4-ADC66D669DDA}"/>
              </a:ext>
            </a:extLst>
          </p:cNvPr>
          <p:cNvGrpSpPr/>
          <p:nvPr/>
        </p:nvGrpSpPr>
        <p:grpSpPr>
          <a:xfrm>
            <a:off x="2970893" y="4558485"/>
            <a:ext cx="4465947" cy="2114957"/>
            <a:chOff x="2786335" y="4642375"/>
            <a:chExt cx="4465947" cy="2114957"/>
          </a:xfrm>
        </p:grpSpPr>
        <p:sp>
          <p:nvSpPr>
            <p:cNvPr id="8" name="Rectangle: Rounded Corners 7">
              <a:extLst>
                <a:ext uri="{FF2B5EF4-FFF2-40B4-BE49-F238E27FC236}">
                  <a16:creationId xmlns:a16="http://schemas.microsoft.com/office/drawing/2014/main" id="{32B190BE-9CA1-461A-886F-344A028050CA}"/>
                </a:ext>
              </a:extLst>
            </p:cNvPr>
            <p:cNvSpPr/>
            <p:nvPr/>
          </p:nvSpPr>
          <p:spPr>
            <a:xfrm>
              <a:off x="3048896" y="4642375"/>
              <a:ext cx="3964300" cy="2114957"/>
            </a:xfrm>
            <a:prstGeom prst="roundRect">
              <a:avLst/>
            </a:prstGeom>
            <a:solidFill>
              <a:srgbClr val="006747"/>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51E885B3-3287-4BDD-B585-3FE669C5D3C7}"/>
                </a:ext>
              </a:extLst>
            </p:cNvPr>
            <p:cNvSpPr txBox="1"/>
            <p:nvPr/>
          </p:nvSpPr>
          <p:spPr>
            <a:xfrm>
              <a:off x="2786335" y="4668801"/>
              <a:ext cx="4465947" cy="2062103"/>
            </a:xfrm>
            <a:prstGeom prst="rect">
              <a:avLst/>
            </a:prstGeom>
            <a:noFill/>
          </p:spPr>
          <p:txBody>
            <a:bodyPr wrap="square">
              <a:spAutoFit/>
            </a:bodyPr>
            <a:lstStyle/>
            <a:p>
              <a:pPr lvl="1"/>
              <a:r>
                <a:rPr lang="en-US" sz="3200" b="1" dirty="0">
                  <a:solidFill>
                    <a:schemeClr val="bg1"/>
                  </a:solidFill>
                  <a:cs typeface="Arial" panose="020B0604020202020204" pitchFamily="34" charset="0"/>
                </a:rPr>
                <a:t>15 armed citizens </a:t>
              </a:r>
            </a:p>
            <a:p>
              <a:pPr lvl="1"/>
              <a:r>
                <a:rPr lang="en-US" sz="3200" b="1" dirty="0">
                  <a:solidFill>
                    <a:schemeClr val="bg1"/>
                  </a:solidFill>
                  <a:cs typeface="Arial" panose="020B0604020202020204" pitchFamily="34" charset="0"/>
                </a:rPr>
                <a:t>shot active shooter causing injury or death</a:t>
              </a:r>
            </a:p>
          </p:txBody>
        </p:sp>
      </p:grpSp>
      <p:grpSp>
        <p:nvGrpSpPr>
          <p:cNvPr id="13" name="Group 12">
            <a:extLst>
              <a:ext uri="{FF2B5EF4-FFF2-40B4-BE49-F238E27FC236}">
                <a16:creationId xmlns:a16="http://schemas.microsoft.com/office/drawing/2014/main" id="{01FD9EC6-179B-4C1D-A388-3737AF76A82A}"/>
              </a:ext>
            </a:extLst>
          </p:cNvPr>
          <p:cNvGrpSpPr/>
          <p:nvPr/>
        </p:nvGrpSpPr>
        <p:grpSpPr>
          <a:xfrm>
            <a:off x="7340367" y="4566873"/>
            <a:ext cx="4709227" cy="2114957"/>
            <a:chOff x="7155809" y="4650763"/>
            <a:chExt cx="4709227" cy="2114957"/>
          </a:xfrm>
        </p:grpSpPr>
        <p:sp>
          <p:nvSpPr>
            <p:cNvPr id="9" name="Rectangle: Rounded Corners 8">
              <a:extLst>
                <a:ext uri="{FF2B5EF4-FFF2-40B4-BE49-F238E27FC236}">
                  <a16:creationId xmlns:a16="http://schemas.microsoft.com/office/drawing/2014/main" id="{D1FFE0AA-13E4-4732-A1B9-427BAF45EC59}"/>
                </a:ext>
              </a:extLst>
            </p:cNvPr>
            <p:cNvSpPr/>
            <p:nvPr/>
          </p:nvSpPr>
          <p:spPr>
            <a:xfrm>
              <a:off x="7348756" y="4650763"/>
              <a:ext cx="4301941" cy="2114957"/>
            </a:xfrm>
            <a:prstGeom prst="roundRect">
              <a:avLst/>
            </a:prstGeom>
            <a:solidFill>
              <a:srgbClr val="007E57"/>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10DAD63C-C617-47BB-B451-4E2018BB8DC8}"/>
                </a:ext>
              </a:extLst>
            </p:cNvPr>
            <p:cNvSpPr txBox="1"/>
            <p:nvPr/>
          </p:nvSpPr>
          <p:spPr>
            <a:xfrm>
              <a:off x="7155809" y="4652602"/>
              <a:ext cx="4709227" cy="2062103"/>
            </a:xfrm>
            <a:prstGeom prst="rect">
              <a:avLst/>
            </a:prstGeom>
            <a:noFill/>
          </p:spPr>
          <p:txBody>
            <a:bodyPr wrap="square">
              <a:spAutoFit/>
            </a:bodyPr>
            <a:lstStyle/>
            <a:p>
              <a:pPr lvl="1"/>
              <a:r>
                <a:rPr lang="en-US" sz="3200" b="1" dirty="0">
                  <a:solidFill>
                    <a:schemeClr val="bg1"/>
                  </a:solidFill>
                  <a:cs typeface="Arial" panose="020B0604020202020204" pitchFamily="34" charset="0"/>
                </a:rPr>
                <a:t>36 citizens fought &amp; successfully detained active shooter until police arrived</a:t>
              </a:r>
            </a:p>
          </p:txBody>
        </p:sp>
      </p:grpSp>
    </p:spTree>
    <p:extLst>
      <p:ext uri="{BB962C8B-B14F-4D97-AF65-F5344CB8AC3E}">
        <p14:creationId xmlns:p14="http://schemas.microsoft.com/office/powerpoint/2010/main" val="41975961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1C32B6C-72B1-4D52-B797-1532E1115552}"/>
              </a:ext>
            </a:extLst>
          </p:cNvPr>
          <p:cNvGrpSpPr/>
          <p:nvPr/>
        </p:nvGrpSpPr>
        <p:grpSpPr>
          <a:xfrm>
            <a:off x="0" y="109574"/>
            <a:ext cx="12192000" cy="1196012"/>
            <a:chOff x="0" y="109574"/>
            <a:chExt cx="12192000" cy="1196012"/>
          </a:xfrm>
        </p:grpSpPr>
        <p:sp>
          <p:nvSpPr>
            <p:cNvPr id="3" name="Rectangle 2">
              <a:extLst>
                <a:ext uri="{FF2B5EF4-FFF2-40B4-BE49-F238E27FC236}">
                  <a16:creationId xmlns:a16="http://schemas.microsoft.com/office/drawing/2014/main" id="{EFD55B2C-BE18-4E9C-A171-73126B0F5A20}"/>
                </a:ext>
              </a:extLst>
            </p:cNvPr>
            <p:cNvSpPr/>
            <p:nvPr/>
          </p:nvSpPr>
          <p:spPr>
            <a:xfrm>
              <a:off x="0" y="192946"/>
              <a:ext cx="12192000" cy="1020361"/>
            </a:xfrm>
            <a:prstGeom prst="rect">
              <a:avLst/>
            </a:prstGeom>
            <a:solidFill>
              <a:srgbClr val="00674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85E69CF1-4A45-4769-89A6-F577639636EF}"/>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377182" y="109574"/>
              <a:ext cx="1112173" cy="1196012"/>
            </a:xfrm>
            <a:prstGeom prst="rect">
              <a:avLst/>
            </a:prstGeom>
            <a:effectLst>
              <a:outerShdw blurRad="50800" dist="38100" dir="2700000" algn="tl" rotWithShape="0">
                <a:prstClr val="black">
                  <a:alpha val="40000"/>
                </a:prstClr>
              </a:outerShdw>
            </a:effectLst>
          </p:spPr>
        </p:pic>
      </p:grpSp>
      <p:sp>
        <p:nvSpPr>
          <p:cNvPr id="5" name="TextBox 4">
            <a:extLst>
              <a:ext uri="{FF2B5EF4-FFF2-40B4-BE49-F238E27FC236}">
                <a16:creationId xmlns:a16="http://schemas.microsoft.com/office/drawing/2014/main" id="{FAEE35A9-322A-4E18-9B04-0B7B8DB46B54}"/>
              </a:ext>
            </a:extLst>
          </p:cNvPr>
          <p:cNvSpPr txBox="1"/>
          <p:nvPr/>
        </p:nvSpPr>
        <p:spPr>
          <a:xfrm>
            <a:off x="408963" y="172505"/>
            <a:ext cx="9087375" cy="1015663"/>
          </a:xfrm>
          <a:prstGeom prst="rect">
            <a:avLst/>
          </a:prstGeom>
          <a:noFill/>
        </p:spPr>
        <p:txBody>
          <a:bodyPr wrap="square">
            <a:spAutoFit/>
          </a:bodyPr>
          <a:lstStyle/>
          <a:p>
            <a:r>
              <a:rPr lang="en-US" sz="6000" b="1" dirty="0">
                <a:solidFill>
                  <a:schemeClr val="bg1"/>
                </a:solidFill>
                <a:cs typeface="Arial" panose="020B0604020202020204" pitchFamily="34" charset="0"/>
              </a:rPr>
              <a:t>Fight – follow through</a:t>
            </a:r>
            <a:endParaRPr lang="en-US" sz="6000" dirty="0">
              <a:solidFill>
                <a:schemeClr val="bg1"/>
              </a:solidFill>
            </a:endParaRPr>
          </a:p>
        </p:txBody>
      </p:sp>
      <p:sp>
        <p:nvSpPr>
          <p:cNvPr id="6" name="TextBox 5">
            <a:extLst>
              <a:ext uri="{FF2B5EF4-FFF2-40B4-BE49-F238E27FC236}">
                <a16:creationId xmlns:a16="http://schemas.microsoft.com/office/drawing/2014/main" id="{5237912F-A930-40ED-A6C4-4AD7F03FE521}"/>
              </a:ext>
            </a:extLst>
          </p:cNvPr>
          <p:cNvSpPr txBox="1"/>
          <p:nvPr/>
        </p:nvSpPr>
        <p:spPr>
          <a:xfrm>
            <a:off x="-125835" y="1308378"/>
            <a:ext cx="4983061" cy="830997"/>
          </a:xfrm>
          <a:prstGeom prst="rect">
            <a:avLst/>
          </a:prstGeom>
          <a:noFill/>
        </p:spPr>
        <p:txBody>
          <a:bodyPr wrap="square">
            <a:spAutoFit/>
          </a:bodyPr>
          <a:lstStyle/>
          <a:p>
            <a:pPr lvl="1" algn="ctr"/>
            <a:r>
              <a:rPr lang="en-US" sz="4800" b="1" dirty="0">
                <a:cs typeface="Arial" panose="020B0604020202020204" pitchFamily="34" charset="0"/>
              </a:rPr>
              <a:t>Distraction team</a:t>
            </a:r>
          </a:p>
        </p:txBody>
      </p:sp>
      <p:sp>
        <p:nvSpPr>
          <p:cNvPr id="7" name="TextBox 6">
            <a:extLst>
              <a:ext uri="{FF2B5EF4-FFF2-40B4-BE49-F238E27FC236}">
                <a16:creationId xmlns:a16="http://schemas.microsoft.com/office/drawing/2014/main" id="{6294D49E-8062-436B-8FC3-EAB161311742}"/>
              </a:ext>
            </a:extLst>
          </p:cNvPr>
          <p:cNvSpPr txBox="1"/>
          <p:nvPr/>
        </p:nvSpPr>
        <p:spPr>
          <a:xfrm>
            <a:off x="6293142" y="1309959"/>
            <a:ext cx="4983061" cy="830997"/>
          </a:xfrm>
          <a:prstGeom prst="rect">
            <a:avLst/>
          </a:prstGeom>
          <a:noFill/>
        </p:spPr>
        <p:txBody>
          <a:bodyPr wrap="square">
            <a:spAutoFit/>
          </a:bodyPr>
          <a:lstStyle/>
          <a:p>
            <a:pPr lvl="1" algn="ctr"/>
            <a:r>
              <a:rPr lang="en-US" sz="4800" b="1" dirty="0">
                <a:cs typeface="Arial" panose="020B0604020202020204" pitchFamily="34" charset="0"/>
              </a:rPr>
              <a:t>Fight team</a:t>
            </a:r>
          </a:p>
        </p:txBody>
      </p:sp>
      <p:sp>
        <p:nvSpPr>
          <p:cNvPr id="8" name="TextBox 7">
            <a:extLst>
              <a:ext uri="{FF2B5EF4-FFF2-40B4-BE49-F238E27FC236}">
                <a16:creationId xmlns:a16="http://schemas.microsoft.com/office/drawing/2014/main" id="{263F5149-1611-4E66-9578-C6155B2AC1FB}"/>
              </a:ext>
            </a:extLst>
          </p:cNvPr>
          <p:cNvSpPr txBox="1"/>
          <p:nvPr/>
        </p:nvSpPr>
        <p:spPr>
          <a:xfrm>
            <a:off x="75503" y="2234446"/>
            <a:ext cx="5763234" cy="3877985"/>
          </a:xfrm>
          <a:prstGeom prst="rect">
            <a:avLst/>
          </a:prstGeom>
          <a:noFill/>
        </p:spPr>
        <p:txBody>
          <a:bodyPr wrap="square">
            <a:spAutoFit/>
          </a:bodyPr>
          <a:lstStyle/>
          <a:p>
            <a:pPr>
              <a:spcBef>
                <a:spcPts val="1200"/>
              </a:spcBef>
            </a:pPr>
            <a:r>
              <a:rPr lang="en-US" sz="3600" b="1" dirty="0">
                <a:cs typeface="Arial" panose="020B0604020202020204" pitchFamily="34" charset="0"/>
              </a:rPr>
              <a:t>Throw items at shooter.</a:t>
            </a:r>
          </a:p>
          <a:p>
            <a:pPr marL="274320" indent="-274320">
              <a:spcBef>
                <a:spcPts val="1200"/>
              </a:spcBef>
              <a:buFont typeface="Arial" panose="020B0604020202020204" pitchFamily="34" charset="0"/>
              <a:buChar char="•"/>
            </a:pPr>
            <a:r>
              <a:rPr lang="en-US" sz="3600" dirty="0">
                <a:cs typeface="Arial" panose="020B0604020202020204" pitchFamily="34" charset="0"/>
              </a:rPr>
              <a:t>Interferes with accurate shooting.</a:t>
            </a:r>
          </a:p>
          <a:p>
            <a:pPr marL="274320" indent="-274320">
              <a:spcBef>
                <a:spcPts val="1200"/>
              </a:spcBef>
              <a:buFont typeface="Arial" panose="020B0604020202020204" pitchFamily="34" charset="0"/>
              <a:buChar char="•"/>
            </a:pPr>
            <a:r>
              <a:rPr lang="en-US" sz="3600" dirty="0">
                <a:cs typeface="Arial" panose="020B0604020202020204" pitchFamily="34" charset="0"/>
              </a:rPr>
              <a:t>Gives others time to react.</a:t>
            </a:r>
          </a:p>
          <a:p>
            <a:pPr marL="274320" indent="-274320">
              <a:spcBef>
                <a:spcPts val="1200"/>
              </a:spcBef>
              <a:buFont typeface="Arial" panose="020B0604020202020204" pitchFamily="34" charset="0"/>
              <a:buChar char="•"/>
            </a:pPr>
            <a:r>
              <a:rPr lang="en-US" sz="3600" dirty="0">
                <a:cs typeface="Arial" panose="020B0604020202020204" pitchFamily="34" charset="0"/>
              </a:rPr>
              <a:t>Natural reaction for shooter is to move/look away.</a:t>
            </a:r>
          </a:p>
        </p:txBody>
      </p:sp>
      <p:sp>
        <p:nvSpPr>
          <p:cNvPr id="9" name="TextBox 8">
            <a:extLst>
              <a:ext uri="{FF2B5EF4-FFF2-40B4-BE49-F238E27FC236}">
                <a16:creationId xmlns:a16="http://schemas.microsoft.com/office/drawing/2014/main" id="{E7B6A99B-7D4A-46D5-A50D-5CA5D15A8E39}"/>
              </a:ext>
            </a:extLst>
          </p:cNvPr>
          <p:cNvSpPr txBox="1"/>
          <p:nvPr/>
        </p:nvSpPr>
        <p:spPr>
          <a:xfrm>
            <a:off x="6227430" y="2234446"/>
            <a:ext cx="5964570" cy="4031873"/>
          </a:xfrm>
          <a:prstGeom prst="rect">
            <a:avLst/>
          </a:prstGeom>
          <a:noFill/>
        </p:spPr>
        <p:txBody>
          <a:bodyPr wrap="square">
            <a:spAutoFit/>
          </a:bodyPr>
          <a:lstStyle/>
          <a:p>
            <a:pPr>
              <a:spcBef>
                <a:spcPts val="1200"/>
              </a:spcBef>
            </a:pPr>
            <a:r>
              <a:rPr lang="en-US" sz="3600" b="1" dirty="0">
                <a:cs typeface="Arial" panose="020B0604020202020204" pitchFamily="34" charset="0"/>
              </a:rPr>
              <a:t>Use weapons to stop shooter.</a:t>
            </a:r>
          </a:p>
          <a:p>
            <a:pPr marL="274320" indent="-274320">
              <a:spcBef>
                <a:spcPts val="1200"/>
              </a:spcBef>
              <a:buFont typeface="Arial" panose="020B0604020202020204" pitchFamily="34" charset="0"/>
              <a:buChar char="•"/>
            </a:pPr>
            <a:r>
              <a:rPr lang="en-US" sz="3600" dirty="0">
                <a:cs typeface="Arial" panose="020B0604020202020204" pitchFamily="34" charset="0"/>
              </a:rPr>
              <a:t>Pens, belts, scissors, shoes, etc. can all become weapons.</a:t>
            </a:r>
          </a:p>
          <a:p>
            <a:pPr marL="274320" indent="-274320">
              <a:spcBef>
                <a:spcPts val="1200"/>
              </a:spcBef>
              <a:buFont typeface="Arial" panose="020B0604020202020204" pitchFamily="34" charset="0"/>
              <a:buChar char="•"/>
            </a:pPr>
            <a:r>
              <a:rPr lang="en-US" sz="3600" dirty="0">
                <a:cs typeface="Arial" panose="020B0604020202020204" pitchFamily="34" charset="0"/>
              </a:rPr>
              <a:t>Remove shooter’s weapons.</a:t>
            </a:r>
          </a:p>
          <a:p>
            <a:pPr marL="274320" indent="-274320">
              <a:spcBef>
                <a:spcPts val="1200"/>
              </a:spcBef>
              <a:buFont typeface="Arial" panose="020B0604020202020204" pitchFamily="34" charset="0"/>
              <a:buChar char="•"/>
            </a:pPr>
            <a:r>
              <a:rPr lang="en-US" sz="3600" dirty="0">
                <a:cs typeface="Arial" panose="020B0604020202020204" pitchFamily="34" charset="0"/>
              </a:rPr>
              <a:t>Use force on force.</a:t>
            </a:r>
          </a:p>
          <a:p>
            <a:pPr marL="274320" indent="-274320">
              <a:spcBef>
                <a:spcPts val="1200"/>
              </a:spcBef>
              <a:buFont typeface="Arial" panose="020B0604020202020204" pitchFamily="34" charset="0"/>
              <a:buChar char="•"/>
            </a:pPr>
            <a:r>
              <a:rPr lang="en-US" sz="3600" dirty="0">
                <a:cs typeface="Arial" panose="020B0604020202020204" pitchFamily="34" charset="0"/>
              </a:rPr>
              <a:t>Act with confidence.</a:t>
            </a:r>
          </a:p>
        </p:txBody>
      </p:sp>
      <p:cxnSp>
        <p:nvCxnSpPr>
          <p:cNvPr id="13" name="Straight Connector 12">
            <a:extLst>
              <a:ext uri="{FF2B5EF4-FFF2-40B4-BE49-F238E27FC236}">
                <a16:creationId xmlns:a16="http://schemas.microsoft.com/office/drawing/2014/main" id="{7DBE7677-DA21-49EF-B4F7-3678EB5C27FF}"/>
              </a:ext>
            </a:extLst>
          </p:cNvPr>
          <p:cNvCxnSpPr/>
          <p:nvPr/>
        </p:nvCxnSpPr>
        <p:spPr>
          <a:xfrm>
            <a:off x="5956184" y="1560352"/>
            <a:ext cx="0" cy="5041784"/>
          </a:xfrm>
          <a:prstGeom prst="line">
            <a:avLst/>
          </a:prstGeom>
          <a:ln w="76200">
            <a:solidFill>
              <a:srgbClr val="007E57"/>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3A51279-1EA6-422B-9928-10D27898250B}"/>
              </a:ext>
            </a:extLst>
          </p:cNvPr>
          <p:cNvCxnSpPr/>
          <p:nvPr/>
        </p:nvCxnSpPr>
        <p:spPr>
          <a:xfrm>
            <a:off x="276837" y="2122415"/>
            <a:ext cx="11212518" cy="0"/>
          </a:xfrm>
          <a:prstGeom prst="line">
            <a:avLst/>
          </a:prstGeom>
          <a:ln w="38100">
            <a:solidFill>
              <a:srgbClr val="00674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21081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13A5ADB-E5FB-49A7-B399-079BF658B44B}"/>
              </a:ext>
            </a:extLst>
          </p:cNvPr>
          <p:cNvGrpSpPr/>
          <p:nvPr/>
        </p:nvGrpSpPr>
        <p:grpSpPr>
          <a:xfrm>
            <a:off x="0" y="109574"/>
            <a:ext cx="12192000" cy="1196012"/>
            <a:chOff x="0" y="109574"/>
            <a:chExt cx="12192000" cy="1196012"/>
          </a:xfrm>
        </p:grpSpPr>
        <p:sp>
          <p:nvSpPr>
            <p:cNvPr id="3" name="Rectangle 2">
              <a:extLst>
                <a:ext uri="{FF2B5EF4-FFF2-40B4-BE49-F238E27FC236}">
                  <a16:creationId xmlns:a16="http://schemas.microsoft.com/office/drawing/2014/main" id="{DDD903BA-3E41-498D-BE55-8D5D32353EC6}"/>
                </a:ext>
              </a:extLst>
            </p:cNvPr>
            <p:cNvSpPr/>
            <p:nvPr/>
          </p:nvSpPr>
          <p:spPr>
            <a:xfrm>
              <a:off x="0" y="192946"/>
              <a:ext cx="12192000" cy="1020361"/>
            </a:xfrm>
            <a:prstGeom prst="rect">
              <a:avLst/>
            </a:prstGeom>
            <a:solidFill>
              <a:srgbClr val="00674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E8629DB-E4FC-4F9C-A0CA-4EA54B02507B}"/>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377182" y="109574"/>
              <a:ext cx="1112173" cy="1196012"/>
            </a:xfrm>
            <a:prstGeom prst="rect">
              <a:avLst/>
            </a:prstGeom>
            <a:effectLst>
              <a:outerShdw blurRad="50800" dist="38100" dir="2700000" algn="tl" rotWithShape="0">
                <a:prstClr val="black">
                  <a:alpha val="40000"/>
                </a:prstClr>
              </a:outerShdw>
            </a:effectLst>
          </p:spPr>
        </p:pic>
      </p:grpSp>
      <p:sp>
        <p:nvSpPr>
          <p:cNvPr id="5" name="TextBox 4">
            <a:extLst>
              <a:ext uri="{FF2B5EF4-FFF2-40B4-BE49-F238E27FC236}">
                <a16:creationId xmlns:a16="http://schemas.microsoft.com/office/drawing/2014/main" id="{5570A4F3-3EE5-40BA-AFDC-6A41BE09864B}"/>
              </a:ext>
            </a:extLst>
          </p:cNvPr>
          <p:cNvSpPr txBox="1"/>
          <p:nvPr/>
        </p:nvSpPr>
        <p:spPr>
          <a:xfrm>
            <a:off x="408963" y="172505"/>
            <a:ext cx="9087375" cy="1015663"/>
          </a:xfrm>
          <a:prstGeom prst="rect">
            <a:avLst/>
          </a:prstGeom>
          <a:noFill/>
        </p:spPr>
        <p:txBody>
          <a:bodyPr wrap="square">
            <a:spAutoFit/>
          </a:bodyPr>
          <a:lstStyle/>
          <a:p>
            <a:r>
              <a:rPr lang="en-US" sz="6000" b="1" dirty="0">
                <a:solidFill>
                  <a:schemeClr val="bg1"/>
                </a:solidFill>
                <a:cs typeface="Arial" panose="020B0604020202020204" pitchFamily="34" charset="0"/>
              </a:rPr>
              <a:t>Fight – discussion</a:t>
            </a:r>
            <a:endParaRPr lang="en-US" sz="6000" dirty="0">
              <a:solidFill>
                <a:schemeClr val="bg1"/>
              </a:solidFill>
            </a:endParaRPr>
          </a:p>
        </p:txBody>
      </p:sp>
      <p:sp>
        <p:nvSpPr>
          <p:cNvPr id="6" name="TextBox 5">
            <a:extLst>
              <a:ext uri="{FF2B5EF4-FFF2-40B4-BE49-F238E27FC236}">
                <a16:creationId xmlns:a16="http://schemas.microsoft.com/office/drawing/2014/main" id="{AF95CBB2-2802-499D-8E13-622DD5261937}"/>
              </a:ext>
            </a:extLst>
          </p:cNvPr>
          <p:cNvSpPr txBox="1"/>
          <p:nvPr/>
        </p:nvSpPr>
        <p:spPr>
          <a:xfrm>
            <a:off x="408963" y="2560040"/>
            <a:ext cx="11643919" cy="2862322"/>
          </a:xfrm>
          <a:prstGeom prst="rect">
            <a:avLst/>
          </a:prstGeom>
          <a:noFill/>
        </p:spPr>
        <p:txBody>
          <a:bodyPr wrap="square" rtlCol="0">
            <a:spAutoFit/>
          </a:bodyPr>
          <a:lstStyle/>
          <a:p>
            <a:r>
              <a:rPr lang="en-US" sz="4000" dirty="0">
                <a:cs typeface="Arial" panose="020B0604020202020204" pitchFamily="34" charset="0"/>
              </a:rPr>
              <a:t>1. If you were going to distract a shooter what would you throw that is near you right now?</a:t>
            </a:r>
          </a:p>
          <a:p>
            <a:pPr>
              <a:spcBef>
                <a:spcPts val="2400"/>
              </a:spcBef>
            </a:pPr>
            <a:r>
              <a:rPr lang="en-US" sz="4000" dirty="0">
                <a:cs typeface="Arial" panose="020B0604020202020204" pitchFamily="34" charset="0"/>
              </a:rPr>
              <a:t>2. If you were going to fight, what are could be used as weapons that are available to you right now? </a:t>
            </a:r>
          </a:p>
        </p:txBody>
      </p:sp>
      <p:sp>
        <p:nvSpPr>
          <p:cNvPr id="7" name="TextBox 6">
            <a:extLst>
              <a:ext uri="{FF2B5EF4-FFF2-40B4-BE49-F238E27FC236}">
                <a16:creationId xmlns:a16="http://schemas.microsoft.com/office/drawing/2014/main" id="{0E1F3845-06F1-417D-9058-DD1B025E08A4}"/>
              </a:ext>
            </a:extLst>
          </p:cNvPr>
          <p:cNvSpPr txBox="1"/>
          <p:nvPr/>
        </p:nvSpPr>
        <p:spPr>
          <a:xfrm>
            <a:off x="0" y="1442602"/>
            <a:ext cx="12192000" cy="830997"/>
          </a:xfrm>
          <a:prstGeom prst="rect">
            <a:avLst/>
          </a:prstGeom>
          <a:noFill/>
        </p:spPr>
        <p:txBody>
          <a:bodyPr wrap="square">
            <a:spAutoFit/>
          </a:bodyPr>
          <a:lstStyle/>
          <a:p>
            <a:pPr lvl="1" algn="ctr"/>
            <a:r>
              <a:rPr lang="en-US" sz="4800" b="1" dirty="0">
                <a:cs typeface="Arial" panose="020B0604020202020204" pitchFamily="34" charset="0"/>
              </a:rPr>
              <a:t>What would you do?</a:t>
            </a:r>
          </a:p>
        </p:txBody>
      </p:sp>
    </p:spTree>
    <p:extLst>
      <p:ext uri="{BB962C8B-B14F-4D97-AF65-F5344CB8AC3E}">
        <p14:creationId xmlns:p14="http://schemas.microsoft.com/office/powerpoint/2010/main" val="40502013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13A5ADB-E5FB-49A7-B399-079BF658B44B}"/>
              </a:ext>
            </a:extLst>
          </p:cNvPr>
          <p:cNvGrpSpPr/>
          <p:nvPr/>
        </p:nvGrpSpPr>
        <p:grpSpPr>
          <a:xfrm>
            <a:off x="0" y="109574"/>
            <a:ext cx="12192000" cy="1196012"/>
            <a:chOff x="0" y="109574"/>
            <a:chExt cx="12192000" cy="1196012"/>
          </a:xfrm>
        </p:grpSpPr>
        <p:sp>
          <p:nvSpPr>
            <p:cNvPr id="3" name="Rectangle 2">
              <a:extLst>
                <a:ext uri="{FF2B5EF4-FFF2-40B4-BE49-F238E27FC236}">
                  <a16:creationId xmlns:a16="http://schemas.microsoft.com/office/drawing/2014/main" id="{DDD903BA-3E41-498D-BE55-8D5D32353EC6}"/>
                </a:ext>
              </a:extLst>
            </p:cNvPr>
            <p:cNvSpPr/>
            <p:nvPr/>
          </p:nvSpPr>
          <p:spPr>
            <a:xfrm>
              <a:off x="0" y="192946"/>
              <a:ext cx="12192000" cy="1020361"/>
            </a:xfrm>
            <a:prstGeom prst="rect">
              <a:avLst/>
            </a:prstGeom>
            <a:solidFill>
              <a:srgbClr val="00674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E8629DB-E4FC-4F9C-A0CA-4EA54B02507B}"/>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377182" y="109574"/>
              <a:ext cx="1112173" cy="1196012"/>
            </a:xfrm>
            <a:prstGeom prst="rect">
              <a:avLst/>
            </a:prstGeom>
            <a:effectLst>
              <a:outerShdw blurRad="50800" dist="38100" dir="2700000" algn="tl" rotWithShape="0">
                <a:prstClr val="black">
                  <a:alpha val="40000"/>
                </a:prstClr>
              </a:outerShdw>
            </a:effectLst>
          </p:spPr>
        </p:pic>
      </p:grpSp>
      <p:sp>
        <p:nvSpPr>
          <p:cNvPr id="5" name="TextBox 4">
            <a:extLst>
              <a:ext uri="{FF2B5EF4-FFF2-40B4-BE49-F238E27FC236}">
                <a16:creationId xmlns:a16="http://schemas.microsoft.com/office/drawing/2014/main" id="{DFC4D66B-C028-48E1-9860-7C68006F0E5A}"/>
              </a:ext>
            </a:extLst>
          </p:cNvPr>
          <p:cNvSpPr txBox="1"/>
          <p:nvPr/>
        </p:nvSpPr>
        <p:spPr>
          <a:xfrm>
            <a:off x="408963" y="172505"/>
            <a:ext cx="9087375" cy="1015663"/>
          </a:xfrm>
          <a:prstGeom prst="rect">
            <a:avLst/>
          </a:prstGeom>
          <a:noFill/>
        </p:spPr>
        <p:txBody>
          <a:bodyPr wrap="square">
            <a:spAutoFit/>
          </a:bodyPr>
          <a:lstStyle/>
          <a:p>
            <a:r>
              <a:rPr lang="en-US" sz="6000" b="1" dirty="0">
                <a:solidFill>
                  <a:schemeClr val="bg1"/>
                </a:solidFill>
                <a:cs typeface="Arial" panose="020B0604020202020204" pitchFamily="34" charset="0"/>
              </a:rPr>
              <a:t>Outdoors considerations</a:t>
            </a:r>
            <a:endParaRPr lang="en-US" sz="6000" dirty="0">
              <a:solidFill>
                <a:schemeClr val="bg1"/>
              </a:solidFill>
            </a:endParaRPr>
          </a:p>
        </p:txBody>
      </p:sp>
      <p:sp>
        <p:nvSpPr>
          <p:cNvPr id="6" name="Content Placeholder 2">
            <a:extLst>
              <a:ext uri="{FF2B5EF4-FFF2-40B4-BE49-F238E27FC236}">
                <a16:creationId xmlns:a16="http://schemas.microsoft.com/office/drawing/2014/main" id="{7A440CD7-2609-4CDF-B51D-1C0641773549}"/>
              </a:ext>
            </a:extLst>
          </p:cNvPr>
          <p:cNvSpPr txBox="1">
            <a:spLocks/>
          </p:cNvSpPr>
          <p:nvPr/>
        </p:nvSpPr>
        <p:spPr>
          <a:xfrm>
            <a:off x="408963" y="1143000"/>
            <a:ext cx="11012245" cy="5715000"/>
          </a:xfrm>
          <a:prstGeom prst="rect">
            <a:avLst/>
          </a:prstGeom>
        </p:spPr>
        <p:txBody>
          <a:bodyPr vert="horz" lIns="91440" tIns="45720" rIns="91440" bIns="45720" rtlCol="0" anchor="ctr">
            <a:no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4000" dirty="0">
                <a:solidFill>
                  <a:schemeClr val="tx1"/>
                </a:solidFill>
                <a:cs typeface="Arial" panose="020B0604020202020204" pitchFamily="34" charset="0"/>
              </a:rPr>
              <a:t>Try to determine where the shots are coming from</a:t>
            </a:r>
          </a:p>
          <a:p>
            <a:pPr algn="l"/>
            <a:endParaRPr lang="en-US" sz="3600" dirty="0">
              <a:solidFill>
                <a:schemeClr val="tx1"/>
              </a:solidFill>
              <a:cs typeface="Arial" panose="020B0604020202020204" pitchFamily="34" charset="0"/>
            </a:endParaRPr>
          </a:p>
          <a:p>
            <a:pPr algn="l"/>
            <a:r>
              <a:rPr lang="en-US" sz="4000" dirty="0">
                <a:solidFill>
                  <a:schemeClr val="tx1"/>
                </a:solidFill>
                <a:cs typeface="Arial" panose="020B0604020202020204" pitchFamily="34" charset="0"/>
              </a:rPr>
              <a:t>Remove yourself from the “kill zone”</a:t>
            </a:r>
          </a:p>
          <a:p>
            <a:pPr marL="914400" lvl="1" indent="-457200">
              <a:buFont typeface="Arial" panose="020B0604020202020204" pitchFamily="34" charset="0"/>
              <a:buChar char="•"/>
            </a:pPr>
            <a:r>
              <a:rPr lang="en-US" sz="2800" dirty="0">
                <a:cs typeface="Arial" panose="020B0604020202020204" pitchFamily="34" charset="0"/>
              </a:rPr>
              <a:t>A safe escape via the most direct possible route </a:t>
            </a:r>
          </a:p>
          <a:p>
            <a:pPr marL="914400" lvl="1" indent="-457200">
              <a:buFont typeface="Arial" panose="020B0604020202020204" pitchFamily="34" charset="0"/>
              <a:buChar char="•"/>
            </a:pPr>
            <a:r>
              <a:rPr lang="en-US" sz="2800" dirty="0">
                <a:cs typeface="Arial" panose="020B0604020202020204" pitchFamily="34" charset="0"/>
              </a:rPr>
              <a:t>The longer you take it increases your chances of becoming a target</a:t>
            </a:r>
          </a:p>
          <a:p>
            <a:pPr algn="l"/>
            <a:endParaRPr lang="en-US" sz="3600" dirty="0">
              <a:solidFill>
                <a:schemeClr val="tx1"/>
              </a:solidFill>
              <a:cs typeface="Arial" panose="020B0604020202020204" pitchFamily="34" charset="0"/>
            </a:endParaRPr>
          </a:p>
          <a:p>
            <a:pPr algn="l"/>
            <a:r>
              <a:rPr lang="en-US" sz="4000" dirty="0">
                <a:solidFill>
                  <a:schemeClr val="tx1"/>
                </a:solidFill>
                <a:cs typeface="Arial" panose="020B0604020202020204" pitchFamily="34" charset="0"/>
              </a:rPr>
              <a:t>Consider cover and concealment</a:t>
            </a:r>
          </a:p>
          <a:p>
            <a:pPr marL="914400" lvl="1" indent="-457200">
              <a:buFont typeface="Arial" panose="020B0604020202020204" pitchFamily="34" charset="0"/>
              <a:buChar char="•"/>
            </a:pPr>
            <a:r>
              <a:rPr lang="en-US" sz="2800" b="1" dirty="0">
                <a:cs typeface="Arial" panose="020B0604020202020204" pitchFamily="34" charset="0"/>
              </a:rPr>
              <a:t>Cover</a:t>
            </a:r>
            <a:r>
              <a:rPr lang="en-US" sz="2800" dirty="0">
                <a:cs typeface="Arial" panose="020B0604020202020204" pitchFamily="34" charset="0"/>
              </a:rPr>
              <a:t> offers protection from bullets 	</a:t>
            </a:r>
          </a:p>
          <a:p>
            <a:pPr marL="914400" lvl="1" indent="-457200">
              <a:buFont typeface="Arial" panose="020B0604020202020204" pitchFamily="34" charset="0"/>
              <a:buChar char="•"/>
            </a:pPr>
            <a:r>
              <a:rPr lang="en-US" sz="2800" b="1" dirty="0">
                <a:cs typeface="Arial" panose="020B0604020202020204" pitchFamily="34" charset="0"/>
              </a:rPr>
              <a:t>Concealment</a:t>
            </a:r>
            <a:r>
              <a:rPr lang="en-US" sz="2800" dirty="0">
                <a:cs typeface="Arial" panose="020B0604020202020204" pitchFamily="34" charset="0"/>
              </a:rPr>
              <a:t> helps you remain out of sight but offers little or no  protection from bullets</a:t>
            </a:r>
          </a:p>
        </p:txBody>
      </p:sp>
    </p:spTree>
    <p:extLst>
      <p:ext uri="{BB962C8B-B14F-4D97-AF65-F5344CB8AC3E}">
        <p14:creationId xmlns:p14="http://schemas.microsoft.com/office/powerpoint/2010/main" val="32216167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9DF76F0-4E7B-466C-B54F-DEEDE6A1F4B5}"/>
              </a:ext>
            </a:extLst>
          </p:cNvPr>
          <p:cNvSpPr/>
          <p:nvPr/>
        </p:nvSpPr>
        <p:spPr>
          <a:xfrm>
            <a:off x="0" y="1711354"/>
            <a:ext cx="12192000" cy="3649211"/>
          </a:xfrm>
          <a:prstGeom prst="rect">
            <a:avLst/>
          </a:prstGeom>
          <a:solidFill>
            <a:srgbClr val="00674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1">
            <a:extLst>
              <a:ext uri="{FF2B5EF4-FFF2-40B4-BE49-F238E27FC236}">
                <a16:creationId xmlns:a16="http://schemas.microsoft.com/office/drawing/2014/main" id="{7748C05E-CDD3-4D37-ADE1-15BC3050740C}"/>
              </a:ext>
            </a:extLst>
          </p:cNvPr>
          <p:cNvSpPr txBox="1">
            <a:spLocks/>
          </p:cNvSpPr>
          <p:nvPr/>
        </p:nvSpPr>
        <p:spPr>
          <a:xfrm>
            <a:off x="627143" y="3628899"/>
            <a:ext cx="11489355" cy="439101"/>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000" b="1" dirty="0">
                <a:solidFill>
                  <a:schemeClr val="bg1"/>
                </a:solidFill>
              </a:rPr>
              <a:t>Tips for Witnesses</a:t>
            </a:r>
          </a:p>
          <a:p>
            <a:r>
              <a:rPr lang="en-US" sz="6000" b="1" dirty="0">
                <a:solidFill>
                  <a:schemeClr val="bg1"/>
                </a:solidFill>
              </a:rPr>
              <a:t>Police Interactions</a:t>
            </a:r>
          </a:p>
          <a:p>
            <a:r>
              <a:rPr lang="en-US" sz="6000" b="1" dirty="0">
                <a:solidFill>
                  <a:schemeClr val="bg1"/>
                </a:solidFill>
              </a:rPr>
              <a:t>Bystander Assistance</a:t>
            </a:r>
            <a:endParaRPr lang="en-US" sz="6000" dirty="0">
              <a:solidFill>
                <a:schemeClr val="bg1"/>
              </a:solidFill>
            </a:endParaRPr>
          </a:p>
          <a:p>
            <a:endParaRPr lang="en-US" sz="6000" b="1" dirty="0">
              <a:solidFill>
                <a:schemeClr val="bg1"/>
              </a:solidFill>
            </a:endParaRPr>
          </a:p>
        </p:txBody>
      </p:sp>
      <p:cxnSp>
        <p:nvCxnSpPr>
          <p:cNvPr id="4" name="Straight Connector 3">
            <a:extLst>
              <a:ext uri="{FF2B5EF4-FFF2-40B4-BE49-F238E27FC236}">
                <a16:creationId xmlns:a16="http://schemas.microsoft.com/office/drawing/2014/main" id="{1CE33A7A-579B-4F51-95A0-93105B2E5E4D}"/>
              </a:ext>
            </a:extLst>
          </p:cNvPr>
          <p:cNvCxnSpPr/>
          <p:nvPr/>
        </p:nvCxnSpPr>
        <p:spPr>
          <a:xfrm>
            <a:off x="0" y="1711354"/>
            <a:ext cx="1219200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56DFABB4-DA54-4FB7-92F3-7A467BA60C5C}"/>
              </a:ext>
            </a:extLst>
          </p:cNvPr>
          <p:cNvCxnSpPr/>
          <p:nvPr/>
        </p:nvCxnSpPr>
        <p:spPr>
          <a:xfrm>
            <a:off x="0" y="1582723"/>
            <a:ext cx="1219200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84A89D00-677F-4720-9B46-66F332EA0D33}"/>
              </a:ext>
            </a:extLst>
          </p:cNvPr>
          <p:cNvCxnSpPr/>
          <p:nvPr/>
        </p:nvCxnSpPr>
        <p:spPr>
          <a:xfrm>
            <a:off x="0" y="5489196"/>
            <a:ext cx="1219200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346E0925-1734-4824-BCEE-37E0C6A56045}"/>
              </a:ext>
            </a:extLst>
          </p:cNvPr>
          <p:cNvCxnSpPr/>
          <p:nvPr/>
        </p:nvCxnSpPr>
        <p:spPr>
          <a:xfrm>
            <a:off x="0" y="5360565"/>
            <a:ext cx="1219200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69750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B447C13-C1DE-40D8-B067-E03CC6D84DAA}"/>
              </a:ext>
            </a:extLst>
          </p:cNvPr>
          <p:cNvGrpSpPr/>
          <p:nvPr/>
        </p:nvGrpSpPr>
        <p:grpSpPr>
          <a:xfrm>
            <a:off x="0" y="109574"/>
            <a:ext cx="12192000" cy="1196012"/>
            <a:chOff x="0" y="109574"/>
            <a:chExt cx="12192000" cy="1196012"/>
          </a:xfrm>
        </p:grpSpPr>
        <p:sp>
          <p:nvSpPr>
            <p:cNvPr id="3" name="Rectangle 2">
              <a:extLst>
                <a:ext uri="{FF2B5EF4-FFF2-40B4-BE49-F238E27FC236}">
                  <a16:creationId xmlns:a16="http://schemas.microsoft.com/office/drawing/2014/main" id="{08286E52-A620-4BDC-AE1F-01230B019D0D}"/>
                </a:ext>
              </a:extLst>
            </p:cNvPr>
            <p:cNvSpPr/>
            <p:nvPr/>
          </p:nvSpPr>
          <p:spPr>
            <a:xfrm>
              <a:off x="0" y="192946"/>
              <a:ext cx="12192000" cy="1020361"/>
            </a:xfrm>
            <a:prstGeom prst="rect">
              <a:avLst/>
            </a:prstGeom>
            <a:solidFill>
              <a:srgbClr val="00674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E5DB351B-CFC0-435D-853C-742BF564FFB3}"/>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377182" y="109574"/>
              <a:ext cx="1112173" cy="1196012"/>
            </a:xfrm>
            <a:prstGeom prst="rect">
              <a:avLst/>
            </a:prstGeom>
            <a:effectLst>
              <a:outerShdw blurRad="50800" dist="38100" dir="2700000" algn="tl" rotWithShape="0">
                <a:prstClr val="black">
                  <a:alpha val="40000"/>
                </a:prstClr>
              </a:outerShdw>
            </a:effectLst>
          </p:spPr>
        </p:pic>
      </p:grpSp>
      <p:sp>
        <p:nvSpPr>
          <p:cNvPr id="5" name="Text Placeholder 1">
            <a:extLst>
              <a:ext uri="{FF2B5EF4-FFF2-40B4-BE49-F238E27FC236}">
                <a16:creationId xmlns:a16="http://schemas.microsoft.com/office/drawing/2014/main" id="{ED2A405D-5FFD-43E3-A36D-3D69EC90970B}"/>
              </a:ext>
            </a:extLst>
          </p:cNvPr>
          <p:cNvSpPr txBox="1">
            <a:spLocks/>
          </p:cNvSpPr>
          <p:nvPr/>
        </p:nvSpPr>
        <p:spPr>
          <a:xfrm>
            <a:off x="0" y="201336"/>
            <a:ext cx="8667750" cy="873442"/>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000" dirty="0">
                <a:solidFill>
                  <a:schemeClr val="bg1"/>
                </a:solidFill>
              </a:rPr>
              <a:t> What we will discuss</a:t>
            </a:r>
          </a:p>
        </p:txBody>
      </p:sp>
      <p:sp>
        <p:nvSpPr>
          <p:cNvPr id="6" name="Text Placeholder 2">
            <a:extLst>
              <a:ext uri="{FF2B5EF4-FFF2-40B4-BE49-F238E27FC236}">
                <a16:creationId xmlns:a16="http://schemas.microsoft.com/office/drawing/2014/main" id="{FDC10389-DD63-4531-9B51-DC6F86E21514}"/>
              </a:ext>
            </a:extLst>
          </p:cNvPr>
          <p:cNvSpPr txBox="1">
            <a:spLocks/>
          </p:cNvSpPr>
          <p:nvPr/>
        </p:nvSpPr>
        <p:spPr>
          <a:xfrm>
            <a:off x="0" y="1538134"/>
            <a:ext cx="11843238" cy="4774222"/>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143000" lvl="1" indent="-685800">
              <a:spcBef>
                <a:spcPts val="1500"/>
              </a:spcBef>
              <a:buFont typeface="Arial" panose="020B0604020202020204" pitchFamily="34" charset="0"/>
              <a:buChar char="•"/>
            </a:pPr>
            <a:r>
              <a:rPr lang="en-US" sz="4600" dirty="0">
                <a:cs typeface="Arial" panose="020B0604020202020204" pitchFamily="34" charset="0"/>
              </a:rPr>
              <a:t>Active shooter definition and statistics </a:t>
            </a:r>
          </a:p>
          <a:p>
            <a:pPr marL="1143000" lvl="1" indent="-685800">
              <a:spcBef>
                <a:spcPts val="1500"/>
              </a:spcBef>
              <a:buFont typeface="Arial" panose="020B0604020202020204" pitchFamily="34" charset="0"/>
              <a:buChar char="•"/>
            </a:pPr>
            <a:r>
              <a:rPr lang="en-US" sz="4600" dirty="0">
                <a:cs typeface="Arial" panose="020B0604020202020204" pitchFamily="34" charset="0"/>
              </a:rPr>
              <a:t>Responding to an active shooting</a:t>
            </a:r>
          </a:p>
          <a:p>
            <a:pPr marL="1143000" lvl="1" indent="-685800">
              <a:spcBef>
                <a:spcPts val="1500"/>
              </a:spcBef>
              <a:buFont typeface="Arial" panose="020B0604020202020204" pitchFamily="34" charset="0"/>
              <a:buChar char="•"/>
            </a:pPr>
            <a:r>
              <a:rPr lang="en-US" sz="4600" dirty="0">
                <a:cs typeface="Arial" panose="020B0604020202020204" pitchFamily="34" charset="0"/>
              </a:rPr>
              <a:t>Contacting police/what to expect</a:t>
            </a:r>
          </a:p>
          <a:p>
            <a:pPr marL="1143000" lvl="1" indent="-685800">
              <a:spcBef>
                <a:spcPts val="1500"/>
              </a:spcBef>
              <a:buFont typeface="Arial" panose="020B0604020202020204" pitchFamily="34" charset="0"/>
              <a:buChar char="•"/>
            </a:pPr>
            <a:r>
              <a:rPr lang="en-US" sz="4600" dirty="0">
                <a:cs typeface="Arial" panose="020B0604020202020204" pitchFamily="34" charset="0"/>
              </a:rPr>
              <a:t>Tips for witnesses &amp; bystanders</a:t>
            </a:r>
          </a:p>
          <a:p>
            <a:pPr marL="1143000" lvl="1" indent="-685800">
              <a:spcBef>
                <a:spcPts val="1500"/>
              </a:spcBef>
              <a:buFont typeface="Arial" panose="020B0604020202020204" pitchFamily="34" charset="0"/>
              <a:buChar char="•"/>
            </a:pPr>
            <a:r>
              <a:rPr lang="en-US" sz="4600" dirty="0">
                <a:cs typeface="Arial" panose="020B0604020202020204" pitchFamily="34" charset="0"/>
              </a:rPr>
              <a:t>Risk identification &amp; preventative measures</a:t>
            </a:r>
          </a:p>
        </p:txBody>
      </p:sp>
    </p:spTree>
    <p:extLst>
      <p:ext uri="{BB962C8B-B14F-4D97-AF65-F5344CB8AC3E}">
        <p14:creationId xmlns:p14="http://schemas.microsoft.com/office/powerpoint/2010/main" val="12631024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1C32B6C-72B1-4D52-B797-1532E1115552}"/>
              </a:ext>
            </a:extLst>
          </p:cNvPr>
          <p:cNvGrpSpPr/>
          <p:nvPr/>
        </p:nvGrpSpPr>
        <p:grpSpPr>
          <a:xfrm>
            <a:off x="0" y="109574"/>
            <a:ext cx="12192000" cy="1196012"/>
            <a:chOff x="0" y="109574"/>
            <a:chExt cx="12192000" cy="1196012"/>
          </a:xfrm>
        </p:grpSpPr>
        <p:sp>
          <p:nvSpPr>
            <p:cNvPr id="3" name="Rectangle 2">
              <a:extLst>
                <a:ext uri="{FF2B5EF4-FFF2-40B4-BE49-F238E27FC236}">
                  <a16:creationId xmlns:a16="http://schemas.microsoft.com/office/drawing/2014/main" id="{EFD55B2C-BE18-4E9C-A171-73126B0F5A20}"/>
                </a:ext>
              </a:extLst>
            </p:cNvPr>
            <p:cNvSpPr/>
            <p:nvPr/>
          </p:nvSpPr>
          <p:spPr>
            <a:xfrm>
              <a:off x="0" y="192946"/>
              <a:ext cx="12192000" cy="1020361"/>
            </a:xfrm>
            <a:prstGeom prst="rect">
              <a:avLst/>
            </a:prstGeom>
            <a:solidFill>
              <a:srgbClr val="00674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85E69CF1-4A45-4769-89A6-F577639636EF}"/>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377182" y="109574"/>
              <a:ext cx="1112173" cy="1196012"/>
            </a:xfrm>
            <a:prstGeom prst="rect">
              <a:avLst/>
            </a:prstGeom>
            <a:effectLst>
              <a:outerShdw blurRad="50800" dist="38100" dir="2700000" algn="tl" rotWithShape="0">
                <a:prstClr val="black">
                  <a:alpha val="40000"/>
                </a:prstClr>
              </a:outerShdw>
            </a:effectLst>
          </p:spPr>
        </p:pic>
      </p:grpSp>
      <p:sp>
        <p:nvSpPr>
          <p:cNvPr id="5" name="TextBox 4">
            <a:extLst>
              <a:ext uri="{FF2B5EF4-FFF2-40B4-BE49-F238E27FC236}">
                <a16:creationId xmlns:a16="http://schemas.microsoft.com/office/drawing/2014/main" id="{C13649E7-B5E2-4436-A425-907C3872EA61}"/>
              </a:ext>
            </a:extLst>
          </p:cNvPr>
          <p:cNvSpPr txBox="1"/>
          <p:nvPr/>
        </p:nvSpPr>
        <p:spPr>
          <a:xfrm>
            <a:off x="408963" y="172505"/>
            <a:ext cx="9087375" cy="1015663"/>
          </a:xfrm>
          <a:prstGeom prst="rect">
            <a:avLst/>
          </a:prstGeom>
          <a:noFill/>
        </p:spPr>
        <p:txBody>
          <a:bodyPr wrap="square">
            <a:spAutoFit/>
          </a:bodyPr>
          <a:lstStyle/>
          <a:p>
            <a:r>
              <a:rPr lang="en-US" sz="6000" b="1" dirty="0">
                <a:solidFill>
                  <a:schemeClr val="bg1"/>
                </a:solidFill>
                <a:cs typeface="Arial" panose="020B0604020202020204" pitchFamily="34" charset="0"/>
              </a:rPr>
              <a:t>Be a good witness</a:t>
            </a:r>
            <a:endParaRPr lang="en-US" sz="6000" dirty="0">
              <a:solidFill>
                <a:schemeClr val="bg1"/>
              </a:solidFill>
            </a:endParaRPr>
          </a:p>
        </p:txBody>
      </p:sp>
      <p:sp>
        <p:nvSpPr>
          <p:cNvPr id="6" name="Content Placeholder 2">
            <a:extLst>
              <a:ext uri="{FF2B5EF4-FFF2-40B4-BE49-F238E27FC236}">
                <a16:creationId xmlns:a16="http://schemas.microsoft.com/office/drawing/2014/main" id="{AEC8F78A-3D5D-418D-8D73-E5E0CBE586F1}"/>
              </a:ext>
            </a:extLst>
          </p:cNvPr>
          <p:cNvSpPr txBox="1">
            <a:spLocks/>
          </p:cNvSpPr>
          <p:nvPr/>
        </p:nvSpPr>
        <p:spPr>
          <a:xfrm>
            <a:off x="3145" y="1486948"/>
            <a:ext cx="12191999" cy="870358"/>
          </a:xfrm>
          <a:prstGeom prst="rect">
            <a:avLst/>
          </a:prstGeom>
        </p:spPr>
        <p:txBody>
          <a:bodyPr vert="horz" lIns="91440" tIns="45720" rIns="91440" bIns="45720" rtlCol="0" anchor="ctr">
            <a:no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a:solidFill>
                  <a:schemeClr val="tx1"/>
                </a:solidFill>
                <a:cs typeface="Arial" panose="020B0604020202020204" pitchFamily="34" charset="0"/>
              </a:rPr>
              <a:t>A good description can help distinguish </a:t>
            </a:r>
          </a:p>
          <a:p>
            <a:r>
              <a:rPr lang="en-US" sz="4000" b="1" dirty="0">
                <a:solidFill>
                  <a:schemeClr val="tx1"/>
                </a:solidFill>
                <a:cs typeface="Arial" panose="020B0604020202020204" pitchFamily="34" charset="0"/>
              </a:rPr>
              <a:t>an innocent person from the active shooter.</a:t>
            </a:r>
          </a:p>
        </p:txBody>
      </p:sp>
      <p:graphicFrame>
        <p:nvGraphicFramePr>
          <p:cNvPr id="7" name="Diagram 6">
            <a:extLst>
              <a:ext uri="{FF2B5EF4-FFF2-40B4-BE49-F238E27FC236}">
                <a16:creationId xmlns:a16="http://schemas.microsoft.com/office/drawing/2014/main" id="{B4B7E46F-6033-4593-A288-D0350FC43A78}"/>
              </a:ext>
            </a:extLst>
          </p:cNvPr>
          <p:cNvGraphicFramePr/>
          <p:nvPr>
            <p:extLst>
              <p:ext uri="{D42A27DB-BD31-4B8C-83A1-F6EECF244321}">
                <p14:modId xmlns:p14="http://schemas.microsoft.com/office/powerpoint/2010/main" val="3027477660"/>
              </p:ext>
            </p:extLst>
          </p:nvPr>
        </p:nvGraphicFramePr>
        <p:xfrm>
          <a:off x="432848" y="3137482"/>
          <a:ext cx="3501589" cy="37205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ontent Placeholder 2">
            <a:extLst>
              <a:ext uri="{FF2B5EF4-FFF2-40B4-BE49-F238E27FC236}">
                <a16:creationId xmlns:a16="http://schemas.microsoft.com/office/drawing/2014/main" id="{AA077D33-5C92-4E30-9BF9-209481300C3D}"/>
              </a:ext>
            </a:extLst>
          </p:cNvPr>
          <p:cNvSpPr txBox="1">
            <a:spLocks/>
          </p:cNvSpPr>
          <p:nvPr/>
        </p:nvSpPr>
        <p:spPr>
          <a:xfrm>
            <a:off x="0" y="2447437"/>
            <a:ext cx="4328720" cy="870358"/>
          </a:xfrm>
          <a:prstGeom prst="rect">
            <a:avLst/>
          </a:prstGeom>
        </p:spPr>
        <p:txBody>
          <a:bodyPr vert="horz" lIns="91440" tIns="45720" rIns="91440" bIns="45720" rtlCol="0" anchor="ctr">
            <a:no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dirty="0">
                <a:solidFill>
                  <a:schemeClr val="tx1"/>
                </a:solidFill>
                <a:cs typeface="Arial" panose="020B0604020202020204" pitchFamily="34" charset="0"/>
              </a:rPr>
              <a:t>These basics are a start</a:t>
            </a:r>
          </a:p>
        </p:txBody>
      </p:sp>
      <p:sp>
        <p:nvSpPr>
          <p:cNvPr id="9" name="Content Placeholder 2">
            <a:extLst>
              <a:ext uri="{FF2B5EF4-FFF2-40B4-BE49-F238E27FC236}">
                <a16:creationId xmlns:a16="http://schemas.microsoft.com/office/drawing/2014/main" id="{42BC7F69-D3AD-4EC0-AA68-9A89971F1FA5}"/>
              </a:ext>
            </a:extLst>
          </p:cNvPr>
          <p:cNvSpPr txBox="1">
            <a:spLocks/>
          </p:cNvSpPr>
          <p:nvPr/>
        </p:nvSpPr>
        <p:spPr>
          <a:xfrm>
            <a:off x="4939019" y="2463294"/>
            <a:ext cx="6637091" cy="870358"/>
          </a:xfrm>
          <a:prstGeom prst="rect">
            <a:avLst/>
          </a:prstGeom>
        </p:spPr>
        <p:txBody>
          <a:bodyPr vert="horz" lIns="91440" tIns="45720" rIns="91440" bIns="45720" rtlCol="0" anchor="ctr">
            <a:no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000" dirty="0">
                <a:solidFill>
                  <a:schemeClr val="tx1"/>
                </a:solidFill>
                <a:cs typeface="Arial" panose="020B0604020202020204" pitchFamily="34" charset="0"/>
              </a:rPr>
              <a:t>Think: “Top/Down” for better description</a:t>
            </a:r>
          </a:p>
        </p:txBody>
      </p:sp>
      <p:grpSp>
        <p:nvGrpSpPr>
          <p:cNvPr id="26" name="Group 25">
            <a:extLst>
              <a:ext uri="{FF2B5EF4-FFF2-40B4-BE49-F238E27FC236}">
                <a16:creationId xmlns:a16="http://schemas.microsoft.com/office/drawing/2014/main" id="{CFF23A69-493B-44FF-803D-47CD44EF70BB}"/>
              </a:ext>
            </a:extLst>
          </p:cNvPr>
          <p:cNvGrpSpPr/>
          <p:nvPr/>
        </p:nvGrpSpPr>
        <p:grpSpPr>
          <a:xfrm>
            <a:off x="4949031" y="3148155"/>
            <a:ext cx="2541548" cy="1017165"/>
            <a:chOff x="5553039" y="3148155"/>
            <a:chExt cx="2541548" cy="1017165"/>
          </a:xfrm>
        </p:grpSpPr>
        <p:sp>
          <p:nvSpPr>
            <p:cNvPr id="11" name="Rectangle 10">
              <a:extLst>
                <a:ext uri="{FF2B5EF4-FFF2-40B4-BE49-F238E27FC236}">
                  <a16:creationId xmlns:a16="http://schemas.microsoft.com/office/drawing/2014/main" id="{F1A943EE-AD82-4829-940A-5BD6CF2ED029}"/>
                </a:ext>
              </a:extLst>
            </p:cNvPr>
            <p:cNvSpPr/>
            <p:nvPr/>
          </p:nvSpPr>
          <p:spPr>
            <a:xfrm>
              <a:off x="5559488" y="3148155"/>
              <a:ext cx="2355427" cy="1017165"/>
            </a:xfrm>
            <a:prstGeom prst="rect">
              <a:avLst/>
            </a:prstGeom>
            <a:solidFill>
              <a:schemeClr val="accent4">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206F8704-795B-4BB8-A8D2-81D07DD9643D}"/>
                </a:ext>
              </a:extLst>
            </p:cNvPr>
            <p:cNvSpPr txBox="1"/>
            <p:nvPr/>
          </p:nvSpPr>
          <p:spPr>
            <a:xfrm>
              <a:off x="5553039" y="3281059"/>
              <a:ext cx="2541548" cy="707886"/>
            </a:xfrm>
            <a:prstGeom prst="rect">
              <a:avLst/>
            </a:prstGeom>
            <a:noFill/>
          </p:spPr>
          <p:txBody>
            <a:bodyPr wrap="square">
              <a:spAutoFit/>
            </a:bodyPr>
            <a:lstStyle/>
            <a:p>
              <a:pPr lvl="0"/>
              <a:r>
                <a:rPr lang="en-US" sz="4000" dirty="0">
                  <a:solidFill>
                    <a:schemeClr val="bg1"/>
                  </a:solidFill>
                </a:rPr>
                <a:t>Hair color</a:t>
              </a:r>
            </a:p>
          </p:txBody>
        </p:sp>
      </p:grpSp>
      <p:grpSp>
        <p:nvGrpSpPr>
          <p:cNvPr id="29" name="Group 28">
            <a:extLst>
              <a:ext uri="{FF2B5EF4-FFF2-40B4-BE49-F238E27FC236}">
                <a16:creationId xmlns:a16="http://schemas.microsoft.com/office/drawing/2014/main" id="{54822C60-2AE0-4275-998E-E6FBB948C51E}"/>
              </a:ext>
            </a:extLst>
          </p:cNvPr>
          <p:cNvGrpSpPr/>
          <p:nvPr/>
        </p:nvGrpSpPr>
        <p:grpSpPr>
          <a:xfrm>
            <a:off x="7436208" y="3137482"/>
            <a:ext cx="1649069" cy="1017165"/>
            <a:chOff x="8040216" y="3137482"/>
            <a:chExt cx="1649069" cy="1017165"/>
          </a:xfrm>
        </p:grpSpPr>
        <p:sp>
          <p:nvSpPr>
            <p:cNvPr id="12" name="Rectangle 11">
              <a:extLst>
                <a:ext uri="{FF2B5EF4-FFF2-40B4-BE49-F238E27FC236}">
                  <a16:creationId xmlns:a16="http://schemas.microsoft.com/office/drawing/2014/main" id="{F04025D8-DDE5-482A-AED3-9B9A71697492}"/>
                </a:ext>
              </a:extLst>
            </p:cNvPr>
            <p:cNvSpPr/>
            <p:nvPr/>
          </p:nvSpPr>
          <p:spPr>
            <a:xfrm>
              <a:off x="8040216" y="3137482"/>
              <a:ext cx="1649069" cy="1017165"/>
            </a:xfrm>
            <a:prstGeom prst="rect">
              <a:avLst/>
            </a:prstGeom>
            <a:solidFill>
              <a:schemeClr val="accent4">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3BF92FEF-336F-400E-9F10-E4C59DC34E74}"/>
                </a:ext>
              </a:extLst>
            </p:cNvPr>
            <p:cNvSpPr txBox="1"/>
            <p:nvPr/>
          </p:nvSpPr>
          <p:spPr>
            <a:xfrm>
              <a:off x="8355436" y="3243470"/>
              <a:ext cx="1233182" cy="707886"/>
            </a:xfrm>
            <a:prstGeom prst="rect">
              <a:avLst/>
            </a:prstGeom>
            <a:noFill/>
          </p:spPr>
          <p:txBody>
            <a:bodyPr wrap="square">
              <a:spAutoFit/>
            </a:bodyPr>
            <a:lstStyle/>
            <a:p>
              <a:pPr lvl="0"/>
              <a:r>
                <a:rPr lang="en-US" sz="4000" dirty="0">
                  <a:solidFill>
                    <a:schemeClr val="bg1"/>
                  </a:solidFill>
                </a:rPr>
                <a:t>Hat</a:t>
              </a:r>
            </a:p>
          </p:txBody>
        </p:sp>
      </p:grpSp>
      <p:grpSp>
        <p:nvGrpSpPr>
          <p:cNvPr id="30" name="Group 29">
            <a:extLst>
              <a:ext uri="{FF2B5EF4-FFF2-40B4-BE49-F238E27FC236}">
                <a16:creationId xmlns:a16="http://schemas.microsoft.com/office/drawing/2014/main" id="{1565C713-8F99-4ECE-87C8-F19ED2AFEE83}"/>
              </a:ext>
            </a:extLst>
          </p:cNvPr>
          <p:cNvGrpSpPr/>
          <p:nvPr/>
        </p:nvGrpSpPr>
        <p:grpSpPr>
          <a:xfrm>
            <a:off x="9207549" y="3148155"/>
            <a:ext cx="2310727" cy="1017165"/>
            <a:chOff x="9811557" y="3148155"/>
            <a:chExt cx="2310727" cy="1017165"/>
          </a:xfrm>
        </p:grpSpPr>
        <p:sp>
          <p:nvSpPr>
            <p:cNvPr id="17" name="Rectangle 16">
              <a:extLst>
                <a:ext uri="{FF2B5EF4-FFF2-40B4-BE49-F238E27FC236}">
                  <a16:creationId xmlns:a16="http://schemas.microsoft.com/office/drawing/2014/main" id="{42BD6E77-BD1D-4EA5-8961-7D96F3A162C0}"/>
                </a:ext>
              </a:extLst>
            </p:cNvPr>
            <p:cNvSpPr/>
            <p:nvPr/>
          </p:nvSpPr>
          <p:spPr>
            <a:xfrm>
              <a:off x="9811557" y="3148155"/>
              <a:ext cx="2310727" cy="1017165"/>
            </a:xfrm>
            <a:prstGeom prst="rect">
              <a:avLst/>
            </a:prstGeom>
            <a:solidFill>
              <a:schemeClr val="accent4">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2449B3FC-962B-4784-A96E-F8CFDFE669DC}"/>
                </a:ext>
              </a:extLst>
            </p:cNvPr>
            <p:cNvSpPr txBox="1"/>
            <p:nvPr/>
          </p:nvSpPr>
          <p:spPr>
            <a:xfrm>
              <a:off x="10049389" y="3265155"/>
              <a:ext cx="1947594" cy="707886"/>
            </a:xfrm>
            <a:prstGeom prst="rect">
              <a:avLst/>
            </a:prstGeom>
            <a:noFill/>
          </p:spPr>
          <p:txBody>
            <a:bodyPr wrap="square">
              <a:spAutoFit/>
            </a:bodyPr>
            <a:lstStyle/>
            <a:p>
              <a:pPr lvl="0"/>
              <a:r>
                <a:rPr lang="en-US" sz="4000" dirty="0">
                  <a:solidFill>
                    <a:schemeClr val="bg1"/>
                  </a:solidFill>
                </a:rPr>
                <a:t>Glasses</a:t>
              </a:r>
            </a:p>
          </p:txBody>
        </p:sp>
      </p:grpSp>
      <p:grpSp>
        <p:nvGrpSpPr>
          <p:cNvPr id="27" name="Group 26">
            <a:extLst>
              <a:ext uri="{FF2B5EF4-FFF2-40B4-BE49-F238E27FC236}">
                <a16:creationId xmlns:a16="http://schemas.microsoft.com/office/drawing/2014/main" id="{EFB9102E-BAD9-42D3-AB70-C2B14236C4D2}"/>
              </a:ext>
            </a:extLst>
          </p:cNvPr>
          <p:cNvGrpSpPr/>
          <p:nvPr/>
        </p:nvGrpSpPr>
        <p:grpSpPr>
          <a:xfrm>
            <a:off x="4949031" y="4298224"/>
            <a:ext cx="2541548" cy="1017165"/>
            <a:chOff x="5553039" y="4298224"/>
            <a:chExt cx="2541548" cy="1017165"/>
          </a:xfrm>
        </p:grpSpPr>
        <p:sp>
          <p:nvSpPr>
            <p:cNvPr id="13" name="Rectangle 12">
              <a:extLst>
                <a:ext uri="{FF2B5EF4-FFF2-40B4-BE49-F238E27FC236}">
                  <a16:creationId xmlns:a16="http://schemas.microsoft.com/office/drawing/2014/main" id="{D6054D71-1C3A-4202-A138-99CB226793D4}"/>
                </a:ext>
              </a:extLst>
            </p:cNvPr>
            <p:cNvSpPr/>
            <p:nvPr/>
          </p:nvSpPr>
          <p:spPr>
            <a:xfrm>
              <a:off x="5559488" y="4298224"/>
              <a:ext cx="2355427" cy="1017165"/>
            </a:xfrm>
            <a:prstGeom prst="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5CBD08A9-3EF4-48B4-8065-1D31CBB82129}"/>
                </a:ext>
              </a:extLst>
            </p:cNvPr>
            <p:cNvSpPr txBox="1"/>
            <p:nvPr/>
          </p:nvSpPr>
          <p:spPr>
            <a:xfrm>
              <a:off x="5553039" y="4423182"/>
              <a:ext cx="2541548" cy="707886"/>
            </a:xfrm>
            <a:prstGeom prst="rect">
              <a:avLst/>
            </a:prstGeom>
            <a:noFill/>
          </p:spPr>
          <p:txBody>
            <a:bodyPr wrap="square">
              <a:spAutoFit/>
            </a:bodyPr>
            <a:lstStyle/>
            <a:p>
              <a:pPr lvl="0"/>
              <a:r>
                <a:rPr lang="en-US" sz="4000" dirty="0">
                  <a:solidFill>
                    <a:schemeClr val="bg1"/>
                  </a:solidFill>
                </a:rPr>
                <a:t>Shirt color</a:t>
              </a:r>
            </a:p>
          </p:txBody>
        </p:sp>
      </p:grpSp>
      <p:grpSp>
        <p:nvGrpSpPr>
          <p:cNvPr id="31" name="Group 30">
            <a:extLst>
              <a:ext uri="{FF2B5EF4-FFF2-40B4-BE49-F238E27FC236}">
                <a16:creationId xmlns:a16="http://schemas.microsoft.com/office/drawing/2014/main" id="{BC9F5EED-7BA1-4A18-9332-F4E0A9834A66}"/>
              </a:ext>
            </a:extLst>
          </p:cNvPr>
          <p:cNvGrpSpPr/>
          <p:nvPr/>
        </p:nvGrpSpPr>
        <p:grpSpPr>
          <a:xfrm>
            <a:off x="7436207" y="4271308"/>
            <a:ext cx="2974529" cy="1017165"/>
            <a:chOff x="8040215" y="4271308"/>
            <a:chExt cx="2974529" cy="1017165"/>
          </a:xfrm>
        </p:grpSpPr>
        <p:sp>
          <p:nvSpPr>
            <p:cNvPr id="14" name="Rectangle 13">
              <a:extLst>
                <a:ext uri="{FF2B5EF4-FFF2-40B4-BE49-F238E27FC236}">
                  <a16:creationId xmlns:a16="http://schemas.microsoft.com/office/drawing/2014/main" id="{3DD44BD0-E956-471E-804E-0D476D7EC39D}"/>
                </a:ext>
              </a:extLst>
            </p:cNvPr>
            <p:cNvSpPr/>
            <p:nvPr/>
          </p:nvSpPr>
          <p:spPr>
            <a:xfrm>
              <a:off x="8040216" y="4271308"/>
              <a:ext cx="2781582" cy="1017165"/>
            </a:xfrm>
            <a:prstGeom prst="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2448AD45-7AC3-478F-9CD6-9CD2DC16F414}"/>
                </a:ext>
              </a:extLst>
            </p:cNvPr>
            <p:cNvSpPr txBox="1"/>
            <p:nvPr/>
          </p:nvSpPr>
          <p:spPr>
            <a:xfrm>
              <a:off x="8040215" y="4369336"/>
              <a:ext cx="2974529" cy="707886"/>
            </a:xfrm>
            <a:prstGeom prst="rect">
              <a:avLst/>
            </a:prstGeom>
            <a:noFill/>
          </p:spPr>
          <p:txBody>
            <a:bodyPr wrap="square">
              <a:spAutoFit/>
            </a:bodyPr>
            <a:lstStyle/>
            <a:p>
              <a:pPr lvl="0"/>
              <a:r>
                <a:rPr lang="en-US" sz="4000" dirty="0">
                  <a:solidFill>
                    <a:schemeClr val="bg1"/>
                  </a:solidFill>
                </a:rPr>
                <a:t>Frame/build</a:t>
              </a:r>
            </a:p>
          </p:txBody>
        </p:sp>
      </p:grpSp>
      <p:grpSp>
        <p:nvGrpSpPr>
          <p:cNvPr id="28" name="Group 27">
            <a:extLst>
              <a:ext uri="{FF2B5EF4-FFF2-40B4-BE49-F238E27FC236}">
                <a16:creationId xmlns:a16="http://schemas.microsoft.com/office/drawing/2014/main" id="{88B39493-1C1D-44A0-8068-F13FD54BA2EB}"/>
              </a:ext>
            </a:extLst>
          </p:cNvPr>
          <p:cNvGrpSpPr/>
          <p:nvPr/>
        </p:nvGrpSpPr>
        <p:grpSpPr>
          <a:xfrm>
            <a:off x="4955480" y="5448293"/>
            <a:ext cx="2541548" cy="1017165"/>
            <a:chOff x="5559488" y="5448293"/>
            <a:chExt cx="2541548" cy="1017165"/>
          </a:xfrm>
        </p:grpSpPr>
        <p:sp>
          <p:nvSpPr>
            <p:cNvPr id="15" name="Rectangle 14">
              <a:extLst>
                <a:ext uri="{FF2B5EF4-FFF2-40B4-BE49-F238E27FC236}">
                  <a16:creationId xmlns:a16="http://schemas.microsoft.com/office/drawing/2014/main" id="{FDB383AF-3571-4EB0-89CE-8E7B742628B1}"/>
                </a:ext>
              </a:extLst>
            </p:cNvPr>
            <p:cNvSpPr/>
            <p:nvPr/>
          </p:nvSpPr>
          <p:spPr>
            <a:xfrm>
              <a:off x="5559488" y="5448293"/>
              <a:ext cx="2480727" cy="1017165"/>
            </a:xfrm>
            <a:prstGeom prst="rect">
              <a:avLst/>
            </a:prstGeom>
            <a:solidFill>
              <a:schemeClr val="accent3">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8DC6289B-827D-46B1-BE5A-4C5C68AE7A07}"/>
                </a:ext>
              </a:extLst>
            </p:cNvPr>
            <p:cNvSpPr txBox="1"/>
            <p:nvPr/>
          </p:nvSpPr>
          <p:spPr>
            <a:xfrm>
              <a:off x="5559488" y="5532952"/>
              <a:ext cx="2541548" cy="707886"/>
            </a:xfrm>
            <a:prstGeom prst="rect">
              <a:avLst/>
            </a:prstGeom>
            <a:noFill/>
          </p:spPr>
          <p:txBody>
            <a:bodyPr wrap="square">
              <a:spAutoFit/>
            </a:bodyPr>
            <a:lstStyle/>
            <a:p>
              <a:pPr lvl="0"/>
              <a:r>
                <a:rPr lang="en-US" sz="4000" dirty="0">
                  <a:solidFill>
                    <a:schemeClr val="bg1"/>
                  </a:solidFill>
                </a:rPr>
                <a:t>Pants color</a:t>
              </a:r>
            </a:p>
          </p:txBody>
        </p:sp>
      </p:grpSp>
      <p:sp>
        <p:nvSpPr>
          <p:cNvPr id="16" name="Rectangle 15">
            <a:extLst>
              <a:ext uri="{FF2B5EF4-FFF2-40B4-BE49-F238E27FC236}">
                <a16:creationId xmlns:a16="http://schemas.microsoft.com/office/drawing/2014/main" id="{63E1E42E-D926-43B0-AA04-31152732E4AD}"/>
              </a:ext>
            </a:extLst>
          </p:cNvPr>
          <p:cNvSpPr/>
          <p:nvPr/>
        </p:nvSpPr>
        <p:spPr>
          <a:xfrm>
            <a:off x="7575259" y="5446381"/>
            <a:ext cx="2265821" cy="1017165"/>
          </a:xfrm>
          <a:prstGeom prst="rect">
            <a:avLst/>
          </a:prstGeom>
          <a:solidFill>
            <a:schemeClr val="accent3">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3002272D-8159-40D9-94E2-130165E664A4}"/>
              </a:ext>
            </a:extLst>
          </p:cNvPr>
          <p:cNvSpPr txBox="1"/>
          <p:nvPr/>
        </p:nvSpPr>
        <p:spPr>
          <a:xfrm>
            <a:off x="7575258" y="5565305"/>
            <a:ext cx="2369731" cy="707886"/>
          </a:xfrm>
          <a:prstGeom prst="rect">
            <a:avLst/>
          </a:prstGeom>
          <a:noFill/>
        </p:spPr>
        <p:txBody>
          <a:bodyPr wrap="square">
            <a:spAutoFit/>
          </a:bodyPr>
          <a:lstStyle/>
          <a:p>
            <a:pPr lvl="0"/>
            <a:r>
              <a:rPr lang="en-US" sz="4000" dirty="0">
                <a:solidFill>
                  <a:schemeClr val="bg1"/>
                </a:solidFill>
              </a:rPr>
              <a:t>Shoe type</a:t>
            </a:r>
          </a:p>
        </p:txBody>
      </p:sp>
      <p:sp>
        <p:nvSpPr>
          <p:cNvPr id="34" name="Rectangle 33">
            <a:extLst>
              <a:ext uri="{FF2B5EF4-FFF2-40B4-BE49-F238E27FC236}">
                <a16:creationId xmlns:a16="http://schemas.microsoft.com/office/drawing/2014/main" id="{DB0DE95C-F80C-4593-9620-349513E205B7}"/>
              </a:ext>
            </a:extLst>
          </p:cNvPr>
          <p:cNvSpPr/>
          <p:nvPr/>
        </p:nvSpPr>
        <p:spPr>
          <a:xfrm>
            <a:off x="9912227" y="5410665"/>
            <a:ext cx="2197915" cy="1337761"/>
          </a:xfrm>
          <a:prstGeom prst="rect">
            <a:avLst/>
          </a:prstGeom>
          <a:solidFill>
            <a:schemeClr val="accent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46989406-5981-4226-B1F2-87078B126C65}"/>
              </a:ext>
            </a:extLst>
          </p:cNvPr>
          <p:cNvSpPr txBox="1"/>
          <p:nvPr/>
        </p:nvSpPr>
        <p:spPr>
          <a:xfrm>
            <a:off x="9822269" y="5492793"/>
            <a:ext cx="2369731" cy="1200329"/>
          </a:xfrm>
          <a:prstGeom prst="rect">
            <a:avLst/>
          </a:prstGeom>
          <a:noFill/>
        </p:spPr>
        <p:txBody>
          <a:bodyPr wrap="square">
            <a:spAutoFit/>
          </a:bodyPr>
          <a:lstStyle/>
          <a:p>
            <a:pPr lvl="0" algn="ctr"/>
            <a:r>
              <a:rPr lang="en-US" sz="3600" dirty="0">
                <a:solidFill>
                  <a:schemeClr val="bg1"/>
                </a:solidFill>
              </a:rPr>
              <a:t>Unique Identifiers</a:t>
            </a:r>
          </a:p>
        </p:txBody>
      </p:sp>
    </p:spTree>
    <p:extLst>
      <p:ext uri="{BB962C8B-B14F-4D97-AF65-F5344CB8AC3E}">
        <p14:creationId xmlns:p14="http://schemas.microsoft.com/office/powerpoint/2010/main" val="4544091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1C32B6C-72B1-4D52-B797-1532E1115552}"/>
              </a:ext>
            </a:extLst>
          </p:cNvPr>
          <p:cNvGrpSpPr/>
          <p:nvPr/>
        </p:nvGrpSpPr>
        <p:grpSpPr>
          <a:xfrm>
            <a:off x="0" y="109574"/>
            <a:ext cx="12192000" cy="1196012"/>
            <a:chOff x="0" y="109574"/>
            <a:chExt cx="12192000" cy="1196012"/>
          </a:xfrm>
        </p:grpSpPr>
        <p:sp>
          <p:nvSpPr>
            <p:cNvPr id="3" name="Rectangle 2">
              <a:extLst>
                <a:ext uri="{FF2B5EF4-FFF2-40B4-BE49-F238E27FC236}">
                  <a16:creationId xmlns:a16="http://schemas.microsoft.com/office/drawing/2014/main" id="{EFD55B2C-BE18-4E9C-A171-73126B0F5A20}"/>
                </a:ext>
              </a:extLst>
            </p:cNvPr>
            <p:cNvSpPr/>
            <p:nvPr/>
          </p:nvSpPr>
          <p:spPr>
            <a:xfrm>
              <a:off x="0" y="192946"/>
              <a:ext cx="12192000" cy="1020361"/>
            </a:xfrm>
            <a:prstGeom prst="rect">
              <a:avLst/>
            </a:prstGeom>
            <a:solidFill>
              <a:srgbClr val="00674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85E69CF1-4A45-4769-89A6-F577639636EF}"/>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377182" y="109574"/>
              <a:ext cx="1112173" cy="1196012"/>
            </a:xfrm>
            <a:prstGeom prst="rect">
              <a:avLst/>
            </a:prstGeom>
            <a:effectLst>
              <a:outerShdw blurRad="50800" dist="38100" dir="2700000" algn="tl" rotWithShape="0">
                <a:prstClr val="black">
                  <a:alpha val="40000"/>
                </a:prstClr>
              </a:outerShdw>
            </a:effectLst>
          </p:spPr>
        </p:pic>
      </p:grpSp>
      <p:sp>
        <p:nvSpPr>
          <p:cNvPr id="5" name="TextBox 4">
            <a:extLst>
              <a:ext uri="{FF2B5EF4-FFF2-40B4-BE49-F238E27FC236}">
                <a16:creationId xmlns:a16="http://schemas.microsoft.com/office/drawing/2014/main" id="{E3A85EBC-EB84-4DCF-B772-F40D32FE5E2B}"/>
              </a:ext>
            </a:extLst>
          </p:cNvPr>
          <p:cNvSpPr txBox="1"/>
          <p:nvPr/>
        </p:nvSpPr>
        <p:spPr>
          <a:xfrm>
            <a:off x="408963" y="172505"/>
            <a:ext cx="9087375" cy="1015663"/>
          </a:xfrm>
          <a:prstGeom prst="rect">
            <a:avLst/>
          </a:prstGeom>
          <a:noFill/>
        </p:spPr>
        <p:txBody>
          <a:bodyPr wrap="square">
            <a:spAutoFit/>
          </a:bodyPr>
          <a:lstStyle/>
          <a:p>
            <a:r>
              <a:rPr lang="en-US" sz="6000" b="1" dirty="0">
                <a:solidFill>
                  <a:schemeClr val="bg1"/>
                </a:solidFill>
                <a:cs typeface="Arial" panose="020B0604020202020204" pitchFamily="34" charset="0"/>
              </a:rPr>
              <a:t>Calling 9-1-1</a:t>
            </a:r>
            <a:endParaRPr lang="en-US" sz="6000" dirty="0">
              <a:solidFill>
                <a:schemeClr val="bg1"/>
              </a:solidFill>
            </a:endParaRPr>
          </a:p>
        </p:txBody>
      </p:sp>
      <p:sp>
        <p:nvSpPr>
          <p:cNvPr id="6" name="Content Placeholder 2">
            <a:extLst>
              <a:ext uri="{FF2B5EF4-FFF2-40B4-BE49-F238E27FC236}">
                <a16:creationId xmlns:a16="http://schemas.microsoft.com/office/drawing/2014/main" id="{CEBF98D5-4915-4141-A79B-8E7E962AECE6}"/>
              </a:ext>
            </a:extLst>
          </p:cNvPr>
          <p:cNvSpPr txBox="1">
            <a:spLocks/>
          </p:cNvSpPr>
          <p:nvPr/>
        </p:nvSpPr>
        <p:spPr>
          <a:xfrm>
            <a:off x="3145" y="1352724"/>
            <a:ext cx="12191999" cy="870358"/>
          </a:xfrm>
          <a:prstGeom prst="rect">
            <a:avLst/>
          </a:prstGeom>
        </p:spPr>
        <p:txBody>
          <a:bodyPr vert="horz" lIns="91440" tIns="45720" rIns="91440" bIns="45720" rtlCol="0" anchor="ctr">
            <a:no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a:solidFill>
                  <a:schemeClr val="tx1"/>
                </a:solidFill>
                <a:cs typeface="Arial" panose="020B0604020202020204" pitchFamily="34" charset="0"/>
              </a:rPr>
              <a:t>What you need to know beforehand</a:t>
            </a:r>
          </a:p>
        </p:txBody>
      </p:sp>
      <p:graphicFrame>
        <p:nvGraphicFramePr>
          <p:cNvPr id="7" name="Diagram 6">
            <a:extLst>
              <a:ext uri="{FF2B5EF4-FFF2-40B4-BE49-F238E27FC236}">
                <a16:creationId xmlns:a16="http://schemas.microsoft.com/office/drawing/2014/main" id="{6C4BCADC-804A-4FC2-B207-CA96A0D3B564}"/>
              </a:ext>
            </a:extLst>
          </p:cNvPr>
          <p:cNvGraphicFramePr/>
          <p:nvPr>
            <p:extLst>
              <p:ext uri="{D42A27DB-BD31-4B8C-83A1-F6EECF244321}">
                <p14:modId xmlns:p14="http://schemas.microsoft.com/office/powerpoint/2010/main" val="2937354609"/>
              </p:ext>
            </p:extLst>
          </p:nvPr>
        </p:nvGraphicFramePr>
        <p:xfrm>
          <a:off x="408963" y="2471555"/>
          <a:ext cx="4808989" cy="38932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8" name="Diagram 7">
            <a:extLst>
              <a:ext uri="{FF2B5EF4-FFF2-40B4-BE49-F238E27FC236}">
                <a16:creationId xmlns:a16="http://schemas.microsoft.com/office/drawing/2014/main" id="{A9DF918D-28F9-4B22-BEFE-21FE009FF9F4}"/>
              </a:ext>
            </a:extLst>
          </p:cNvPr>
          <p:cNvGraphicFramePr/>
          <p:nvPr>
            <p:extLst>
              <p:ext uri="{D42A27DB-BD31-4B8C-83A1-F6EECF244321}">
                <p14:modId xmlns:p14="http://schemas.microsoft.com/office/powerpoint/2010/main" val="2211947040"/>
              </p:ext>
            </p:extLst>
          </p:nvPr>
        </p:nvGraphicFramePr>
        <p:xfrm>
          <a:off x="6416879" y="2471554"/>
          <a:ext cx="5072476" cy="389327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33663984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1C32B6C-72B1-4D52-B797-1532E1115552}"/>
              </a:ext>
            </a:extLst>
          </p:cNvPr>
          <p:cNvGrpSpPr/>
          <p:nvPr/>
        </p:nvGrpSpPr>
        <p:grpSpPr>
          <a:xfrm>
            <a:off x="0" y="25684"/>
            <a:ext cx="12192000" cy="1196012"/>
            <a:chOff x="0" y="109574"/>
            <a:chExt cx="12192000" cy="1196012"/>
          </a:xfrm>
        </p:grpSpPr>
        <p:sp>
          <p:nvSpPr>
            <p:cNvPr id="3" name="Rectangle 2">
              <a:extLst>
                <a:ext uri="{FF2B5EF4-FFF2-40B4-BE49-F238E27FC236}">
                  <a16:creationId xmlns:a16="http://schemas.microsoft.com/office/drawing/2014/main" id="{EFD55B2C-BE18-4E9C-A171-73126B0F5A20}"/>
                </a:ext>
              </a:extLst>
            </p:cNvPr>
            <p:cNvSpPr/>
            <p:nvPr/>
          </p:nvSpPr>
          <p:spPr>
            <a:xfrm>
              <a:off x="0" y="192946"/>
              <a:ext cx="12192000" cy="1020361"/>
            </a:xfrm>
            <a:prstGeom prst="rect">
              <a:avLst/>
            </a:prstGeom>
            <a:solidFill>
              <a:srgbClr val="00674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85E69CF1-4A45-4769-89A6-F577639636EF}"/>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377182" y="109574"/>
              <a:ext cx="1112173" cy="1196012"/>
            </a:xfrm>
            <a:prstGeom prst="rect">
              <a:avLst/>
            </a:prstGeom>
            <a:effectLst>
              <a:outerShdw blurRad="50800" dist="38100" dir="2700000" algn="tl" rotWithShape="0">
                <a:prstClr val="black">
                  <a:alpha val="40000"/>
                </a:prstClr>
              </a:outerShdw>
            </a:effectLst>
          </p:spPr>
        </p:pic>
      </p:grpSp>
      <p:sp>
        <p:nvSpPr>
          <p:cNvPr id="5" name="TextBox 4">
            <a:extLst>
              <a:ext uri="{FF2B5EF4-FFF2-40B4-BE49-F238E27FC236}">
                <a16:creationId xmlns:a16="http://schemas.microsoft.com/office/drawing/2014/main" id="{36E79760-D6C4-465C-B096-853366B8755E}"/>
              </a:ext>
            </a:extLst>
          </p:cNvPr>
          <p:cNvSpPr txBox="1"/>
          <p:nvPr/>
        </p:nvSpPr>
        <p:spPr>
          <a:xfrm>
            <a:off x="408963" y="88615"/>
            <a:ext cx="9087375" cy="1015663"/>
          </a:xfrm>
          <a:prstGeom prst="rect">
            <a:avLst/>
          </a:prstGeom>
          <a:noFill/>
        </p:spPr>
        <p:txBody>
          <a:bodyPr wrap="square">
            <a:spAutoFit/>
          </a:bodyPr>
          <a:lstStyle/>
          <a:p>
            <a:r>
              <a:rPr lang="en-US" sz="6000" b="1" dirty="0">
                <a:solidFill>
                  <a:schemeClr val="bg1"/>
                </a:solidFill>
                <a:cs typeface="Arial" panose="020B0604020202020204" pitchFamily="34" charset="0"/>
              </a:rPr>
              <a:t>Calling 9-1-1</a:t>
            </a:r>
            <a:endParaRPr lang="en-US" sz="6000" dirty="0">
              <a:solidFill>
                <a:schemeClr val="bg1"/>
              </a:solidFill>
            </a:endParaRPr>
          </a:p>
        </p:txBody>
      </p:sp>
      <p:sp>
        <p:nvSpPr>
          <p:cNvPr id="6" name="Content Placeholder 2">
            <a:extLst>
              <a:ext uri="{FF2B5EF4-FFF2-40B4-BE49-F238E27FC236}">
                <a16:creationId xmlns:a16="http://schemas.microsoft.com/office/drawing/2014/main" id="{A640CC00-FB23-408A-B9F0-8182A8BD659B}"/>
              </a:ext>
            </a:extLst>
          </p:cNvPr>
          <p:cNvSpPr txBox="1">
            <a:spLocks/>
          </p:cNvSpPr>
          <p:nvPr/>
        </p:nvSpPr>
        <p:spPr>
          <a:xfrm>
            <a:off x="0" y="3540937"/>
            <a:ext cx="2547108" cy="870358"/>
          </a:xfrm>
          <a:prstGeom prst="rect">
            <a:avLst/>
          </a:prstGeom>
        </p:spPr>
        <p:txBody>
          <a:bodyPr vert="horz" lIns="91440" tIns="45720" rIns="91440" bIns="45720" rtlCol="0" anchor="ctr">
            <a:no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b="1" dirty="0">
                <a:solidFill>
                  <a:schemeClr val="tx1"/>
                </a:solidFill>
                <a:cs typeface="Arial" panose="020B0604020202020204" pitchFamily="34" charset="0"/>
              </a:rPr>
              <a:t>Questions you might </a:t>
            </a:r>
          </a:p>
          <a:p>
            <a:r>
              <a:rPr lang="en-US" sz="3200" b="1" dirty="0">
                <a:solidFill>
                  <a:schemeClr val="tx1"/>
                </a:solidFill>
                <a:cs typeface="Arial" panose="020B0604020202020204" pitchFamily="34" charset="0"/>
              </a:rPr>
              <a:t>be asked. </a:t>
            </a:r>
          </a:p>
          <a:p>
            <a:endParaRPr lang="en-US" sz="3200" b="1" dirty="0">
              <a:solidFill>
                <a:schemeClr val="tx1"/>
              </a:solidFill>
              <a:cs typeface="Arial" panose="020B0604020202020204" pitchFamily="34" charset="0"/>
            </a:endParaRPr>
          </a:p>
          <a:p>
            <a:r>
              <a:rPr lang="en-US" sz="3200" dirty="0">
                <a:solidFill>
                  <a:schemeClr val="tx1"/>
                </a:solidFill>
                <a:cs typeface="Arial" panose="020B0604020202020204" pitchFamily="34" charset="0"/>
              </a:rPr>
              <a:t>These may </a:t>
            </a:r>
          </a:p>
          <a:p>
            <a:r>
              <a:rPr lang="en-US" sz="3200" dirty="0">
                <a:solidFill>
                  <a:schemeClr val="tx1"/>
                </a:solidFill>
                <a:cs typeface="Arial" panose="020B0604020202020204" pitchFamily="34" charset="0"/>
              </a:rPr>
              <a:t>be asked quickly since the situation is urgent. </a:t>
            </a:r>
          </a:p>
        </p:txBody>
      </p:sp>
      <p:graphicFrame>
        <p:nvGraphicFramePr>
          <p:cNvPr id="7" name="Diagram 6">
            <a:extLst>
              <a:ext uri="{FF2B5EF4-FFF2-40B4-BE49-F238E27FC236}">
                <a16:creationId xmlns:a16="http://schemas.microsoft.com/office/drawing/2014/main" id="{8E2DE663-4383-452D-BB6E-606626AFAA68}"/>
              </a:ext>
            </a:extLst>
          </p:cNvPr>
          <p:cNvGraphicFramePr/>
          <p:nvPr>
            <p:extLst>
              <p:ext uri="{D42A27DB-BD31-4B8C-83A1-F6EECF244321}">
                <p14:modId xmlns:p14="http://schemas.microsoft.com/office/powerpoint/2010/main" val="488205022"/>
              </p:ext>
            </p:extLst>
          </p:nvPr>
        </p:nvGraphicFramePr>
        <p:xfrm>
          <a:off x="2206305" y="1744910"/>
          <a:ext cx="5503178" cy="44624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8" name="Diagram 7">
            <a:extLst>
              <a:ext uri="{FF2B5EF4-FFF2-40B4-BE49-F238E27FC236}">
                <a16:creationId xmlns:a16="http://schemas.microsoft.com/office/drawing/2014/main" id="{798DD15E-09B5-4E4F-ACFE-7A54F1A2D2A8}"/>
              </a:ext>
            </a:extLst>
          </p:cNvPr>
          <p:cNvGraphicFramePr/>
          <p:nvPr>
            <p:extLst>
              <p:ext uri="{D42A27DB-BD31-4B8C-83A1-F6EECF244321}">
                <p14:modId xmlns:p14="http://schemas.microsoft.com/office/powerpoint/2010/main" val="114422696"/>
              </p:ext>
            </p:extLst>
          </p:nvPr>
        </p:nvGraphicFramePr>
        <p:xfrm>
          <a:off x="7031372" y="1744910"/>
          <a:ext cx="5503178" cy="446241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31370844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1C32B6C-72B1-4D52-B797-1532E1115552}"/>
              </a:ext>
            </a:extLst>
          </p:cNvPr>
          <p:cNvGrpSpPr/>
          <p:nvPr/>
        </p:nvGrpSpPr>
        <p:grpSpPr>
          <a:xfrm>
            <a:off x="0" y="109574"/>
            <a:ext cx="12192000" cy="1196012"/>
            <a:chOff x="0" y="109574"/>
            <a:chExt cx="12192000" cy="1196012"/>
          </a:xfrm>
        </p:grpSpPr>
        <p:sp>
          <p:nvSpPr>
            <p:cNvPr id="3" name="Rectangle 2">
              <a:extLst>
                <a:ext uri="{FF2B5EF4-FFF2-40B4-BE49-F238E27FC236}">
                  <a16:creationId xmlns:a16="http://schemas.microsoft.com/office/drawing/2014/main" id="{EFD55B2C-BE18-4E9C-A171-73126B0F5A20}"/>
                </a:ext>
              </a:extLst>
            </p:cNvPr>
            <p:cNvSpPr/>
            <p:nvPr/>
          </p:nvSpPr>
          <p:spPr>
            <a:xfrm>
              <a:off x="0" y="192946"/>
              <a:ext cx="12192000" cy="1020361"/>
            </a:xfrm>
            <a:prstGeom prst="rect">
              <a:avLst/>
            </a:prstGeom>
            <a:solidFill>
              <a:srgbClr val="00674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85E69CF1-4A45-4769-89A6-F577639636EF}"/>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377182" y="109574"/>
              <a:ext cx="1112173" cy="1196012"/>
            </a:xfrm>
            <a:prstGeom prst="rect">
              <a:avLst/>
            </a:prstGeom>
            <a:effectLst>
              <a:outerShdw blurRad="50800" dist="38100" dir="2700000" algn="tl" rotWithShape="0">
                <a:prstClr val="black">
                  <a:alpha val="40000"/>
                </a:prstClr>
              </a:outerShdw>
            </a:effectLst>
          </p:spPr>
        </p:pic>
      </p:grpSp>
      <p:sp>
        <p:nvSpPr>
          <p:cNvPr id="5" name="TextBox 4">
            <a:extLst>
              <a:ext uri="{FF2B5EF4-FFF2-40B4-BE49-F238E27FC236}">
                <a16:creationId xmlns:a16="http://schemas.microsoft.com/office/drawing/2014/main" id="{D3AC9A2C-EB87-4205-931F-111FF5E60AAE}"/>
              </a:ext>
            </a:extLst>
          </p:cNvPr>
          <p:cNvSpPr txBox="1"/>
          <p:nvPr/>
        </p:nvSpPr>
        <p:spPr>
          <a:xfrm>
            <a:off x="408963" y="172505"/>
            <a:ext cx="9087375" cy="923330"/>
          </a:xfrm>
          <a:prstGeom prst="rect">
            <a:avLst/>
          </a:prstGeom>
          <a:noFill/>
        </p:spPr>
        <p:txBody>
          <a:bodyPr wrap="square">
            <a:spAutoFit/>
          </a:bodyPr>
          <a:lstStyle/>
          <a:p>
            <a:r>
              <a:rPr lang="en-US" sz="5400" b="1" dirty="0">
                <a:solidFill>
                  <a:schemeClr val="bg1"/>
                </a:solidFill>
                <a:cs typeface="Arial" panose="020B0604020202020204" pitchFamily="34" charset="0"/>
              </a:rPr>
              <a:t>When law enforcement arrives</a:t>
            </a:r>
            <a:endParaRPr lang="en-US" sz="5400" dirty="0">
              <a:solidFill>
                <a:schemeClr val="bg1"/>
              </a:solidFill>
            </a:endParaRPr>
          </a:p>
        </p:txBody>
      </p:sp>
      <p:sp>
        <p:nvSpPr>
          <p:cNvPr id="6" name="Content Placeholder 2">
            <a:extLst>
              <a:ext uri="{FF2B5EF4-FFF2-40B4-BE49-F238E27FC236}">
                <a16:creationId xmlns:a16="http://schemas.microsoft.com/office/drawing/2014/main" id="{60F027BB-FAC8-4E9F-B0C7-1BF62FE93145}"/>
              </a:ext>
            </a:extLst>
          </p:cNvPr>
          <p:cNvSpPr txBox="1">
            <a:spLocks/>
          </p:cNvSpPr>
          <p:nvPr/>
        </p:nvSpPr>
        <p:spPr>
          <a:xfrm>
            <a:off x="3145" y="1243667"/>
            <a:ext cx="12191999" cy="870358"/>
          </a:xfrm>
          <a:prstGeom prst="rect">
            <a:avLst/>
          </a:prstGeom>
        </p:spPr>
        <p:txBody>
          <a:bodyPr vert="horz" lIns="91440" tIns="45720" rIns="91440" bIns="45720" rtlCol="0" anchor="ctr">
            <a:no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a:solidFill>
                  <a:schemeClr val="tx1"/>
                </a:solidFill>
                <a:cs typeface="Arial" panose="020B0604020202020204" pitchFamily="34" charset="0"/>
              </a:rPr>
              <a:t>What you need to know beforehand</a:t>
            </a:r>
          </a:p>
        </p:txBody>
      </p:sp>
      <p:graphicFrame>
        <p:nvGraphicFramePr>
          <p:cNvPr id="7" name="Diagram 6">
            <a:extLst>
              <a:ext uri="{FF2B5EF4-FFF2-40B4-BE49-F238E27FC236}">
                <a16:creationId xmlns:a16="http://schemas.microsoft.com/office/drawing/2014/main" id="{4EEB8F8C-0C24-468B-B95E-12EC79370894}"/>
              </a:ext>
            </a:extLst>
          </p:cNvPr>
          <p:cNvGraphicFramePr/>
          <p:nvPr>
            <p:extLst>
              <p:ext uri="{D42A27DB-BD31-4B8C-83A1-F6EECF244321}">
                <p14:modId xmlns:p14="http://schemas.microsoft.com/office/powerpoint/2010/main" val="247245413"/>
              </p:ext>
            </p:extLst>
          </p:nvPr>
        </p:nvGraphicFramePr>
        <p:xfrm>
          <a:off x="408963" y="2471555"/>
          <a:ext cx="4808989" cy="38932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8" name="Diagram 7">
            <a:extLst>
              <a:ext uri="{FF2B5EF4-FFF2-40B4-BE49-F238E27FC236}">
                <a16:creationId xmlns:a16="http://schemas.microsoft.com/office/drawing/2014/main" id="{254676D7-3B37-4B36-BC1E-518F4E6718D3}"/>
              </a:ext>
            </a:extLst>
          </p:cNvPr>
          <p:cNvGraphicFramePr/>
          <p:nvPr>
            <p:extLst>
              <p:ext uri="{D42A27DB-BD31-4B8C-83A1-F6EECF244321}">
                <p14:modId xmlns:p14="http://schemas.microsoft.com/office/powerpoint/2010/main" val="3053143937"/>
              </p:ext>
            </p:extLst>
          </p:nvPr>
        </p:nvGraphicFramePr>
        <p:xfrm>
          <a:off x="6416879" y="2471554"/>
          <a:ext cx="5072476" cy="389327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21690404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1C32B6C-72B1-4D52-B797-1532E1115552}"/>
              </a:ext>
            </a:extLst>
          </p:cNvPr>
          <p:cNvGrpSpPr/>
          <p:nvPr/>
        </p:nvGrpSpPr>
        <p:grpSpPr>
          <a:xfrm>
            <a:off x="0" y="109574"/>
            <a:ext cx="12192000" cy="1196012"/>
            <a:chOff x="0" y="109574"/>
            <a:chExt cx="12192000" cy="1196012"/>
          </a:xfrm>
        </p:grpSpPr>
        <p:sp>
          <p:nvSpPr>
            <p:cNvPr id="3" name="Rectangle 2">
              <a:extLst>
                <a:ext uri="{FF2B5EF4-FFF2-40B4-BE49-F238E27FC236}">
                  <a16:creationId xmlns:a16="http://schemas.microsoft.com/office/drawing/2014/main" id="{EFD55B2C-BE18-4E9C-A171-73126B0F5A20}"/>
                </a:ext>
              </a:extLst>
            </p:cNvPr>
            <p:cNvSpPr/>
            <p:nvPr/>
          </p:nvSpPr>
          <p:spPr>
            <a:xfrm>
              <a:off x="0" y="192946"/>
              <a:ext cx="12192000" cy="1020361"/>
            </a:xfrm>
            <a:prstGeom prst="rect">
              <a:avLst/>
            </a:prstGeom>
            <a:solidFill>
              <a:srgbClr val="00674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85E69CF1-4A45-4769-89A6-F577639636EF}"/>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377182" y="109574"/>
              <a:ext cx="1112173" cy="1196012"/>
            </a:xfrm>
            <a:prstGeom prst="rect">
              <a:avLst/>
            </a:prstGeom>
            <a:effectLst>
              <a:outerShdw blurRad="50800" dist="38100" dir="2700000" algn="tl" rotWithShape="0">
                <a:prstClr val="black">
                  <a:alpha val="40000"/>
                </a:prstClr>
              </a:outerShdw>
            </a:effectLst>
          </p:spPr>
        </p:pic>
      </p:grpSp>
      <p:sp>
        <p:nvSpPr>
          <p:cNvPr id="5" name="TextBox 4">
            <a:extLst>
              <a:ext uri="{FF2B5EF4-FFF2-40B4-BE49-F238E27FC236}">
                <a16:creationId xmlns:a16="http://schemas.microsoft.com/office/drawing/2014/main" id="{88D53449-6F92-46CD-B3C4-7D0492DD4413}"/>
              </a:ext>
            </a:extLst>
          </p:cNvPr>
          <p:cNvSpPr txBox="1"/>
          <p:nvPr/>
        </p:nvSpPr>
        <p:spPr>
          <a:xfrm>
            <a:off x="408963" y="172505"/>
            <a:ext cx="9087375" cy="923330"/>
          </a:xfrm>
          <a:prstGeom prst="rect">
            <a:avLst/>
          </a:prstGeom>
          <a:noFill/>
        </p:spPr>
        <p:txBody>
          <a:bodyPr wrap="square">
            <a:spAutoFit/>
          </a:bodyPr>
          <a:lstStyle/>
          <a:p>
            <a:r>
              <a:rPr lang="en-US" sz="5400" b="1" dirty="0">
                <a:solidFill>
                  <a:schemeClr val="bg1"/>
                </a:solidFill>
                <a:cs typeface="Arial" panose="020B0604020202020204" pitchFamily="34" charset="0"/>
              </a:rPr>
              <a:t>When law enforcement arrives</a:t>
            </a:r>
            <a:endParaRPr lang="en-US" sz="5400" dirty="0">
              <a:solidFill>
                <a:schemeClr val="bg1"/>
              </a:solidFill>
            </a:endParaRPr>
          </a:p>
        </p:txBody>
      </p:sp>
      <p:graphicFrame>
        <p:nvGraphicFramePr>
          <p:cNvPr id="7" name="Diagram 6">
            <a:extLst>
              <a:ext uri="{FF2B5EF4-FFF2-40B4-BE49-F238E27FC236}">
                <a16:creationId xmlns:a16="http://schemas.microsoft.com/office/drawing/2014/main" id="{B1727D28-B678-4784-A8E0-0A02514DCA4E}"/>
              </a:ext>
            </a:extLst>
          </p:cNvPr>
          <p:cNvGraphicFramePr/>
          <p:nvPr>
            <p:extLst>
              <p:ext uri="{D42A27DB-BD31-4B8C-83A1-F6EECF244321}">
                <p14:modId xmlns:p14="http://schemas.microsoft.com/office/powerpoint/2010/main" val="1643493042"/>
              </p:ext>
            </p:extLst>
          </p:nvPr>
        </p:nvGraphicFramePr>
        <p:xfrm>
          <a:off x="929079" y="1491039"/>
          <a:ext cx="10463169" cy="26373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8" name="Diagram 7">
            <a:extLst>
              <a:ext uri="{FF2B5EF4-FFF2-40B4-BE49-F238E27FC236}">
                <a16:creationId xmlns:a16="http://schemas.microsoft.com/office/drawing/2014/main" id="{43BF4482-19F0-4AD9-AC81-55C580975F96}"/>
              </a:ext>
            </a:extLst>
          </p:cNvPr>
          <p:cNvGraphicFramePr/>
          <p:nvPr>
            <p:extLst>
              <p:ext uri="{D42A27DB-BD31-4B8C-83A1-F6EECF244321}">
                <p14:modId xmlns:p14="http://schemas.microsoft.com/office/powerpoint/2010/main" val="2112446478"/>
              </p:ext>
            </p:extLst>
          </p:nvPr>
        </p:nvGraphicFramePr>
        <p:xfrm>
          <a:off x="6096000" y="4220659"/>
          <a:ext cx="5824755" cy="273381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9" name="Diagram 8">
            <a:extLst>
              <a:ext uri="{FF2B5EF4-FFF2-40B4-BE49-F238E27FC236}">
                <a16:creationId xmlns:a16="http://schemas.microsoft.com/office/drawing/2014/main" id="{2BCA8F04-2BED-4B9F-BD2E-3BDCC5F5C2AD}"/>
              </a:ext>
            </a:extLst>
          </p:cNvPr>
          <p:cNvGraphicFramePr/>
          <p:nvPr>
            <p:extLst>
              <p:ext uri="{D42A27DB-BD31-4B8C-83A1-F6EECF244321}">
                <p14:modId xmlns:p14="http://schemas.microsoft.com/office/powerpoint/2010/main" val="233085053"/>
              </p:ext>
            </p:extLst>
          </p:nvPr>
        </p:nvGraphicFramePr>
        <p:xfrm>
          <a:off x="271245" y="3970089"/>
          <a:ext cx="5458436" cy="2887911"/>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Tree>
    <p:extLst>
      <p:ext uri="{BB962C8B-B14F-4D97-AF65-F5344CB8AC3E}">
        <p14:creationId xmlns:p14="http://schemas.microsoft.com/office/powerpoint/2010/main" val="39702305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1C32B6C-72B1-4D52-B797-1532E1115552}"/>
              </a:ext>
            </a:extLst>
          </p:cNvPr>
          <p:cNvGrpSpPr/>
          <p:nvPr/>
        </p:nvGrpSpPr>
        <p:grpSpPr>
          <a:xfrm>
            <a:off x="0" y="109574"/>
            <a:ext cx="12192000" cy="1196012"/>
            <a:chOff x="0" y="109574"/>
            <a:chExt cx="12192000" cy="1196012"/>
          </a:xfrm>
        </p:grpSpPr>
        <p:sp>
          <p:nvSpPr>
            <p:cNvPr id="3" name="Rectangle 2">
              <a:extLst>
                <a:ext uri="{FF2B5EF4-FFF2-40B4-BE49-F238E27FC236}">
                  <a16:creationId xmlns:a16="http://schemas.microsoft.com/office/drawing/2014/main" id="{EFD55B2C-BE18-4E9C-A171-73126B0F5A20}"/>
                </a:ext>
              </a:extLst>
            </p:cNvPr>
            <p:cNvSpPr/>
            <p:nvPr/>
          </p:nvSpPr>
          <p:spPr>
            <a:xfrm>
              <a:off x="0" y="192946"/>
              <a:ext cx="12192000" cy="1020361"/>
            </a:xfrm>
            <a:prstGeom prst="rect">
              <a:avLst/>
            </a:prstGeom>
            <a:solidFill>
              <a:srgbClr val="00674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85E69CF1-4A45-4769-89A6-F577639636EF}"/>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377182" y="109574"/>
              <a:ext cx="1112173" cy="1196012"/>
            </a:xfrm>
            <a:prstGeom prst="rect">
              <a:avLst/>
            </a:prstGeom>
            <a:effectLst>
              <a:outerShdw blurRad="50800" dist="38100" dir="2700000" algn="tl" rotWithShape="0">
                <a:prstClr val="black">
                  <a:alpha val="40000"/>
                </a:prstClr>
              </a:outerShdw>
            </a:effectLst>
          </p:spPr>
        </p:pic>
      </p:grpSp>
      <p:sp>
        <p:nvSpPr>
          <p:cNvPr id="5" name="TextBox 4">
            <a:extLst>
              <a:ext uri="{FF2B5EF4-FFF2-40B4-BE49-F238E27FC236}">
                <a16:creationId xmlns:a16="http://schemas.microsoft.com/office/drawing/2014/main" id="{88D53449-6F92-46CD-B3C4-7D0492DD4413}"/>
              </a:ext>
            </a:extLst>
          </p:cNvPr>
          <p:cNvSpPr txBox="1"/>
          <p:nvPr/>
        </p:nvSpPr>
        <p:spPr>
          <a:xfrm>
            <a:off x="408963" y="172505"/>
            <a:ext cx="9087375" cy="923330"/>
          </a:xfrm>
          <a:prstGeom prst="rect">
            <a:avLst/>
          </a:prstGeom>
          <a:noFill/>
        </p:spPr>
        <p:txBody>
          <a:bodyPr wrap="square">
            <a:spAutoFit/>
          </a:bodyPr>
          <a:lstStyle/>
          <a:p>
            <a:r>
              <a:rPr lang="en-US" sz="5400" b="1" dirty="0">
                <a:solidFill>
                  <a:schemeClr val="bg1"/>
                </a:solidFill>
                <a:cs typeface="Arial" panose="020B0604020202020204" pitchFamily="34" charset="0"/>
              </a:rPr>
              <a:t>When law enforcement arrives</a:t>
            </a:r>
            <a:endParaRPr lang="en-US" sz="5400" dirty="0">
              <a:solidFill>
                <a:schemeClr val="bg1"/>
              </a:solidFill>
            </a:endParaRPr>
          </a:p>
        </p:txBody>
      </p:sp>
      <p:graphicFrame>
        <p:nvGraphicFramePr>
          <p:cNvPr id="7" name="Diagram 6">
            <a:extLst>
              <a:ext uri="{FF2B5EF4-FFF2-40B4-BE49-F238E27FC236}">
                <a16:creationId xmlns:a16="http://schemas.microsoft.com/office/drawing/2014/main" id="{B1727D28-B678-4784-A8E0-0A02514DCA4E}"/>
              </a:ext>
            </a:extLst>
          </p:cNvPr>
          <p:cNvGraphicFramePr/>
          <p:nvPr>
            <p:extLst>
              <p:ext uri="{D42A27DB-BD31-4B8C-83A1-F6EECF244321}">
                <p14:modId xmlns:p14="http://schemas.microsoft.com/office/powerpoint/2010/main" val="474069284"/>
              </p:ext>
            </p:extLst>
          </p:nvPr>
        </p:nvGraphicFramePr>
        <p:xfrm>
          <a:off x="771137" y="2272435"/>
          <a:ext cx="10463169" cy="26373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428645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1C32B6C-72B1-4D52-B797-1532E1115552}"/>
              </a:ext>
            </a:extLst>
          </p:cNvPr>
          <p:cNvGrpSpPr/>
          <p:nvPr/>
        </p:nvGrpSpPr>
        <p:grpSpPr>
          <a:xfrm>
            <a:off x="0" y="109574"/>
            <a:ext cx="12192000" cy="1196012"/>
            <a:chOff x="0" y="109574"/>
            <a:chExt cx="12192000" cy="1196012"/>
          </a:xfrm>
        </p:grpSpPr>
        <p:sp>
          <p:nvSpPr>
            <p:cNvPr id="3" name="Rectangle 2">
              <a:extLst>
                <a:ext uri="{FF2B5EF4-FFF2-40B4-BE49-F238E27FC236}">
                  <a16:creationId xmlns:a16="http://schemas.microsoft.com/office/drawing/2014/main" id="{EFD55B2C-BE18-4E9C-A171-73126B0F5A20}"/>
                </a:ext>
              </a:extLst>
            </p:cNvPr>
            <p:cNvSpPr/>
            <p:nvPr/>
          </p:nvSpPr>
          <p:spPr>
            <a:xfrm>
              <a:off x="0" y="192946"/>
              <a:ext cx="12192000" cy="1020361"/>
            </a:xfrm>
            <a:prstGeom prst="rect">
              <a:avLst/>
            </a:prstGeom>
            <a:solidFill>
              <a:srgbClr val="00674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85E69CF1-4A45-4769-89A6-F577639636EF}"/>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377182" y="109574"/>
              <a:ext cx="1112173" cy="1196012"/>
            </a:xfrm>
            <a:prstGeom prst="rect">
              <a:avLst/>
            </a:prstGeom>
            <a:effectLst>
              <a:outerShdw blurRad="50800" dist="38100" dir="2700000" algn="tl" rotWithShape="0">
                <a:prstClr val="black">
                  <a:alpha val="40000"/>
                </a:prstClr>
              </a:outerShdw>
            </a:effectLst>
          </p:spPr>
        </p:pic>
      </p:grpSp>
      <p:sp>
        <p:nvSpPr>
          <p:cNvPr id="5" name="TextBox 4">
            <a:extLst>
              <a:ext uri="{FF2B5EF4-FFF2-40B4-BE49-F238E27FC236}">
                <a16:creationId xmlns:a16="http://schemas.microsoft.com/office/drawing/2014/main" id="{88D53449-6F92-46CD-B3C4-7D0492DD4413}"/>
              </a:ext>
            </a:extLst>
          </p:cNvPr>
          <p:cNvSpPr txBox="1"/>
          <p:nvPr/>
        </p:nvSpPr>
        <p:spPr>
          <a:xfrm>
            <a:off x="408963" y="172505"/>
            <a:ext cx="9087375" cy="923330"/>
          </a:xfrm>
          <a:prstGeom prst="rect">
            <a:avLst/>
          </a:prstGeom>
          <a:noFill/>
        </p:spPr>
        <p:txBody>
          <a:bodyPr wrap="square">
            <a:spAutoFit/>
          </a:bodyPr>
          <a:lstStyle/>
          <a:p>
            <a:r>
              <a:rPr lang="en-US" sz="5400" b="1" dirty="0">
                <a:solidFill>
                  <a:schemeClr val="bg1"/>
                </a:solidFill>
                <a:cs typeface="Arial" panose="020B0604020202020204" pitchFamily="34" charset="0"/>
              </a:rPr>
              <a:t>Bystander help</a:t>
            </a:r>
            <a:endParaRPr lang="en-US" sz="5400" dirty="0">
              <a:solidFill>
                <a:schemeClr val="bg1"/>
              </a:solidFill>
            </a:endParaRPr>
          </a:p>
        </p:txBody>
      </p:sp>
      <p:sp>
        <p:nvSpPr>
          <p:cNvPr id="6" name="Content Placeholder 2">
            <a:extLst>
              <a:ext uri="{FF2B5EF4-FFF2-40B4-BE49-F238E27FC236}">
                <a16:creationId xmlns:a16="http://schemas.microsoft.com/office/drawing/2014/main" id="{589504AA-F6FF-40AC-9FE4-A90223302A70}"/>
              </a:ext>
            </a:extLst>
          </p:cNvPr>
          <p:cNvSpPr txBox="1">
            <a:spLocks/>
          </p:cNvSpPr>
          <p:nvPr/>
        </p:nvSpPr>
        <p:spPr>
          <a:xfrm>
            <a:off x="0" y="1447905"/>
            <a:ext cx="12191999" cy="870358"/>
          </a:xfrm>
          <a:prstGeom prst="rect">
            <a:avLst/>
          </a:prstGeom>
        </p:spPr>
        <p:txBody>
          <a:bodyPr vert="horz" lIns="91440" tIns="45720" rIns="91440" bIns="45720" rtlCol="0" anchor="ctr">
            <a:no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a:solidFill>
                  <a:schemeClr val="tx1"/>
                </a:solidFill>
                <a:cs typeface="Arial" panose="020B0604020202020204" pitchFamily="34" charset="0"/>
              </a:rPr>
              <a:t>If it’s safe to do so, here are some skills to</a:t>
            </a:r>
          </a:p>
          <a:p>
            <a:r>
              <a:rPr lang="en-US" sz="4000" b="1" dirty="0">
                <a:solidFill>
                  <a:schemeClr val="tx1"/>
                </a:solidFill>
                <a:cs typeface="Arial" panose="020B0604020202020204" pitchFamily="34" charset="0"/>
              </a:rPr>
              <a:t> help victims until first responders arrive</a:t>
            </a:r>
          </a:p>
        </p:txBody>
      </p:sp>
      <p:pic>
        <p:nvPicPr>
          <p:cNvPr id="10" name="Picture 9">
            <a:extLst>
              <a:ext uri="{FF2B5EF4-FFF2-40B4-BE49-F238E27FC236}">
                <a16:creationId xmlns:a16="http://schemas.microsoft.com/office/drawing/2014/main" id="{C59E069C-B192-4B1F-A969-861EA8501620}"/>
              </a:ext>
            </a:extLst>
          </p:cNvPr>
          <p:cNvPicPr>
            <a:picLocks noChangeAspect="1"/>
          </p:cNvPicPr>
          <p:nvPr/>
        </p:nvPicPr>
        <p:blipFill>
          <a:blip r:embed="rId3"/>
          <a:stretch>
            <a:fillRect/>
          </a:stretch>
        </p:blipFill>
        <p:spPr>
          <a:xfrm>
            <a:off x="0" y="2787806"/>
            <a:ext cx="12192000" cy="3765529"/>
          </a:xfrm>
          <a:prstGeom prst="rect">
            <a:avLst/>
          </a:prstGeom>
        </p:spPr>
      </p:pic>
    </p:spTree>
    <p:extLst>
      <p:ext uri="{BB962C8B-B14F-4D97-AF65-F5344CB8AC3E}">
        <p14:creationId xmlns:p14="http://schemas.microsoft.com/office/powerpoint/2010/main" val="32120103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1C32B6C-72B1-4D52-B797-1532E1115552}"/>
              </a:ext>
            </a:extLst>
          </p:cNvPr>
          <p:cNvGrpSpPr/>
          <p:nvPr/>
        </p:nvGrpSpPr>
        <p:grpSpPr>
          <a:xfrm>
            <a:off x="0" y="109574"/>
            <a:ext cx="12192000" cy="1196012"/>
            <a:chOff x="0" y="109574"/>
            <a:chExt cx="12192000" cy="1196012"/>
          </a:xfrm>
        </p:grpSpPr>
        <p:sp>
          <p:nvSpPr>
            <p:cNvPr id="3" name="Rectangle 2">
              <a:extLst>
                <a:ext uri="{FF2B5EF4-FFF2-40B4-BE49-F238E27FC236}">
                  <a16:creationId xmlns:a16="http://schemas.microsoft.com/office/drawing/2014/main" id="{EFD55B2C-BE18-4E9C-A171-73126B0F5A20}"/>
                </a:ext>
              </a:extLst>
            </p:cNvPr>
            <p:cNvSpPr/>
            <p:nvPr/>
          </p:nvSpPr>
          <p:spPr>
            <a:xfrm>
              <a:off x="0" y="192946"/>
              <a:ext cx="12192000" cy="1020361"/>
            </a:xfrm>
            <a:prstGeom prst="rect">
              <a:avLst/>
            </a:prstGeom>
            <a:solidFill>
              <a:srgbClr val="00674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85E69CF1-4A45-4769-89A6-F577639636EF}"/>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377182" y="109574"/>
              <a:ext cx="1112173" cy="1196012"/>
            </a:xfrm>
            <a:prstGeom prst="rect">
              <a:avLst/>
            </a:prstGeom>
            <a:effectLst>
              <a:outerShdw blurRad="50800" dist="38100" dir="2700000" algn="tl" rotWithShape="0">
                <a:prstClr val="black">
                  <a:alpha val="40000"/>
                </a:prstClr>
              </a:outerShdw>
            </a:effectLst>
          </p:spPr>
        </p:pic>
      </p:grpSp>
      <p:sp>
        <p:nvSpPr>
          <p:cNvPr id="5" name="TextBox 4">
            <a:extLst>
              <a:ext uri="{FF2B5EF4-FFF2-40B4-BE49-F238E27FC236}">
                <a16:creationId xmlns:a16="http://schemas.microsoft.com/office/drawing/2014/main" id="{FA281101-3A94-4619-88B5-A03DAA49DC21}"/>
              </a:ext>
            </a:extLst>
          </p:cNvPr>
          <p:cNvSpPr txBox="1"/>
          <p:nvPr/>
        </p:nvSpPr>
        <p:spPr>
          <a:xfrm>
            <a:off x="408963" y="172505"/>
            <a:ext cx="9087375" cy="923330"/>
          </a:xfrm>
          <a:prstGeom prst="rect">
            <a:avLst/>
          </a:prstGeom>
          <a:noFill/>
        </p:spPr>
        <p:txBody>
          <a:bodyPr wrap="square">
            <a:spAutoFit/>
          </a:bodyPr>
          <a:lstStyle/>
          <a:p>
            <a:r>
              <a:rPr lang="en-US" sz="5400" b="1" dirty="0">
                <a:solidFill>
                  <a:schemeClr val="bg1"/>
                </a:solidFill>
                <a:cs typeface="Arial" panose="020B0604020202020204" pitchFamily="34" charset="0"/>
              </a:rPr>
              <a:t>Bystander help</a:t>
            </a:r>
            <a:endParaRPr lang="en-US" sz="5400" dirty="0">
              <a:solidFill>
                <a:schemeClr val="bg1"/>
              </a:solidFill>
            </a:endParaRPr>
          </a:p>
        </p:txBody>
      </p:sp>
      <p:sp>
        <p:nvSpPr>
          <p:cNvPr id="6" name="Content Placeholder 2">
            <a:extLst>
              <a:ext uri="{FF2B5EF4-FFF2-40B4-BE49-F238E27FC236}">
                <a16:creationId xmlns:a16="http://schemas.microsoft.com/office/drawing/2014/main" id="{44BDA9C5-AF5E-4EBD-9C96-CB7CE06BBB35}"/>
              </a:ext>
            </a:extLst>
          </p:cNvPr>
          <p:cNvSpPr txBox="1">
            <a:spLocks/>
          </p:cNvSpPr>
          <p:nvPr/>
        </p:nvSpPr>
        <p:spPr>
          <a:xfrm>
            <a:off x="0" y="1447905"/>
            <a:ext cx="12191999" cy="870358"/>
          </a:xfrm>
          <a:prstGeom prst="rect">
            <a:avLst/>
          </a:prstGeom>
        </p:spPr>
        <p:txBody>
          <a:bodyPr vert="horz" lIns="91440" tIns="45720" rIns="91440" bIns="45720" rtlCol="0" anchor="ctr">
            <a:no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a:solidFill>
                  <a:schemeClr val="tx1"/>
                </a:solidFill>
                <a:cs typeface="Arial" panose="020B0604020202020204" pitchFamily="34" charset="0"/>
              </a:rPr>
              <a:t>UNT Emergency Management </a:t>
            </a:r>
          </a:p>
          <a:p>
            <a:r>
              <a:rPr lang="en-US" sz="4000" b="1" dirty="0">
                <a:solidFill>
                  <a:schemeClr val="tx1"/>
                </a:solidFill>
                <a:cs typeface="Arial" panose="020B0604020202020204" pitchFamily="34" charset="0"/>
              </a:rPr>
              <a:t>offers preparedness courses</a:t>
            </a:r>
          </a:p>
        </p:txBody>
      </p:sp>
      <p:graphicFrame>
        <p:nvGraphicFramePr>
          <p:cNvPr id="7" name="Diagram 6">
            <a:extLst>
              <a:ext uri="{FF2B5EF4-FFF2-40B4-BE49-F238E27FC236}">
                <a16:creationId xmlns:a16="http://schemas.microsoft.com/office/drawing/2014/main" id="{F7B8BAC8-0DD6-45FD-B2F7-26A01C3BF1F7}"/>
              </a:ext>
            </a:extLst>
          </p:cNvPr>
          <p:cNvGraphicFramePr/>
          <p:nvPr>
            <p:extLst>
              <p:ext uri="{D42A27DB-BD31-4B8C-83A1-F6EECF244321}">
                <p14:modId xmlns:p14="http://schemas.microsoft.com/office/powerpoint/2010/main" val="2987038927"/>
              </p:ext>
            </p:extLst>
          </p:nvPr>
        </p:nvGraphicFramePr>
        <p:xfrm>
          <a:off x="408963" y="2706447"/>
          <a:ext cx="4808989" cy="38932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ontent Placeholder 2">
            <a:extLst>
              <a:ext uri="{FF2B5EF4-FFF2-40B4-BE49-F238E27FC236}">
                <a16:creationId xmlns:a16="http://schemas.microsoft.com/office/drawing/2014/main" id="{ED109247-A19B-42EA-8A4F-368232DDC381}"/>
              </a:ext>
            </a:extLst>
          </p:cNvPr>
          <p:cNvSpPr txBox="1">
            <a:spLocks/>
          </p:cNvSpPr>
          <p:nvPr/>
        </p:nvSpPr>
        <p:spPr>
          <a:xfrm>
            <a:off x="5679348" y="3054992"/>
            <a:ext cx="6413382" cy="870358"/>
          </a:xfrm>
          <a:prstGeom prst="rect">
            <a:avLst/>
          </a:prstGeom>
        </p:spPr>
        <p:txBody>
          <a:bodyPr vert="horz" lIns="91440" tIns="45720" rIns="91440" bIns="45720" rtlCol="0" anchor="ctr">
            <a:no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dirty="0">
                <a:solidFill>
                  <a:schemeClr val="tx1"/>
                </a:solidFill>
                <a:cs typeface="Arial" panose="020B0604020202020204" pitchFamily="34" charset="0"/>
              </a:rPr>
              <a:t>To schedule a course and view others, </a:t>
            </a:r>
          </a:p>
          <a:p>
            <a:r>
              <a:rPr lang="en-US" sz="2800" b="1" dirty="0">
                <a:solidFill>
                  <a:schemeClr val="tx1"/>
                </a:solidFill>
                <a:cs typeface="Arial" panose="020B0604020202020204" pitchFamily="34" charset="0"/>
              </a:rPr>
              <a:t>sign up at https://emergency.unt.edu/training-0</a:t>
            </a:r>
          </a:p>
        </p:txBody>
      </p:sp>
      <p:pic>
        <p:nvPicPr>
          <p:cNvPr id="10" name="Picture 9" descr="Qr code&#10;&#10;Description automatically generated">
            <a:extLst>
              <a:ext uri="{FF2B5EF4-FFF2-40B4-BE49-F238E27FC236}">
                <a16:creationId xmlns:a16="http://schemas.microsoft.com/office/drawing/2014/main" id="{6178EE46-3A24-436F-A89A-27ACA4109D22}"/>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7730455" y="4353887"/>
            <a:ext cx="2311167" cy="2311167"/>
          </a:xfrm>
          <a:prstGeom prst="rect">
            <a:avLst/>
          </a:prstGeom>
        </p:spPr>
      </p:pic>
    </p:spTree>
    <p:extLst>
      <p:ext uri="{BB962C8B-B14F-4D97-AF65-F5344CB8AC3E}">
        <p14:creationId xmlns:p14="http://schemas.microsoft.com/office/powerpoint/2010/main" val="16963421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9DF76F0-4E7B-466C-B54F-DEEDE6A1F4B5}"/>
              </a:ext>
            </a:extLst>
          </p:cNvPr>
          <p:cNvSpPr/>
          <p:nvPr/>
        </p:nvSpPr>
        <p:spPr>
          <a:xfrm>
            <a:off x="0" y="1711354"/>
            <a:ext cx="12192000" cy="3649211"/>
          </a:xfrm>
          <a:prstGeom prst="rect">
            <a:avLst/>
          </a:prstGeom>
          <a:solidFill>
            <a:srgbClr val="00674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1">
            <a:extLst>
              <a:ext uri="{FF2B5EF4-FFF2-40B4-BE49-F238E27FC236}">
                <a16:creationId xmlns:a16="http://schemas.microsoft.com/office/drawing/2014/main" id="{7748C05E-CDD3-4D37-ADE1-15BC3050740C}"/>
              </a:ext>
            </a:extLst>
          </p:cNvPr>
          <p:cNvSpPr txBox="1">
            <a:spLocks/>
          </p:cNvSpPr>
          <p:nvPr/>
        </p:nvSpPr>
        <p:spPr>
          <a:xfrm>
            <a:off x="627143" y="3545009"/>
            <a:ext cx="11489355" cy="439101"/>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000" b="1" dirty="0">
                <a:solidFill>
                  <a:schemeClr val="bg1"/>
                </a:solidFill>
              </a:rPr>
              <a:t>Risk Identification</a:t>
            </a:r>
          </a:p>
          <a:p>
            <a:r>
              <a:rPr lang="en-US" sz="6000" b="1" dirty="0">
                <a:solidFill>
                  <a:schemeClr val="bg1"/>
                </a:solidFill>
              </a:rPr>
              <a:t>Preventative Measures </a:t>
            </a:r>
          </a:p>
          <a:p>
            <a:endParaRPr lang="en-US" sz="6000" b="1" dirty="0">
              <a:solidFill>
                <a:schemeClr val="bg1"/>
              </a:solidFill>
            </a:endParaRPr>
          </a:p>
        </p:txBody>
      </p:sp>
      <p:cxnSp>
        <p:nvCxnSpPr>
          <p:cNvPr id="4" name="Straight Connector 3">
            <a:extLst>
              <a:ext uri="{FF2B5EF4-FFF2-40B4-BE49-F238E27FC236}">
                <a16:creationId xmlns:a16="http://schemas.microsoft.com/office/drawing/2014/main" id="{1CE33A7A-579B-4F51-95A0-93105B2E5E4D}"/>
              </a:ext>
            </a:extLst>
          </p:cNvPr>
          <p:cNvCxnSpPr/>
          <p:nvPr/>
        </p:nvCxnSpPr>
        <p:spPr>
          <a:xfrm>
            <a:off x="0" y="1711354"/>
            <a:ext cx="1219200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56DFABB4-DA54-4FB7-92F3-7A467BA60C5C}"/>
              </a:ext>
            </a:extLst>
          </p:cNvPr>
          <p:cNvCxnSpPr/>
          <p:nvPr/>
        </p:nvCxnSpPr>
        <p:spPr>
          <a:xfrm>
            <a:off x="0" y="1582723"/>
            <a:ext cx="1219200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84A89D00-677F-4720-9B46-66F332EA0D33}"/>
              </a:ext>
            </a:extLst>
          </p:cNvPr>
          <p:cNvCxnSpPr/>
          <p:nvPr/>
        </p:nvCxnSpPr>
        <p:spPr>
          <a:xfrm>
            <a:off x="0" y="5489196"/>
            <a:ext cx="1219200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346E0925-1734-4824-BCEE-37E0C6A56045}"/>
              </a:ext>
            </a:extLst>
          </p:cNvPr>
          <p:cNvCxnSpPr/>
          <p:nvPr/>
        </p:nvCxnSpPr>
        <p:spPr>
          <a:xfrm>
            <a:off x="0" y="5360565"/>
            <a:ext cx="1219200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7130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13A5ADB-E5FB-49A7-B399-079BF658B44B}"/>
              </a:ext>
            </a:extLst>
          </p:cNvPr>
          <p:cNvGrpSpPr/>
          <p:nvPr/>
        </p:nvGrpSpPr>
        <p:grpSpPr>
          <a:xfrm>
            <a:off x="0" y="109574"/>
            <a:ext cx="12192000" cy="1196012"/>
            <a:chOff x="0" y="109574"/>
            <a:chExt cx="12192000" cy="1196012"/>
          </a:xfrm>
        </p:grpSpPr>
        <p:sp>
          <p:nvSpPr>
            <p:cNvPr id="3" name="Rectangle 2">
              <a:extLst>
                <a:ext uri="{FF2B5EF4-FFF2-40B4-BE49-F238E27FC236}">
                  <a16:creationId xmlns:a16="http://schemas.microsoft.com/office/drawing/2014/main" id="{DDD903BA-3E41-498D-BE55-8D5D32353EC6}"/>
                </a:ext>
              </a:extLst>
            </p:cNvPr>
            <p:cNvSpPr/>
            <p:nvPr/>
          </p:nvSpPr>
          <p:spPr>
            <a:xfrm>
              <a:off x="0" y="192946"/>
              <a:ext cx="12192000" cy="1020361"/>
            </a:xfrm>
            <a:prstGeom prst="rect">
              <a:avLst/>
            </a:prstGeom>
            <a:solidFill>
              <a:srgbClr val="00674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E8629DB-E4FC-4F9C-A0CA-4EA54B02507B}"/>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377182" y="109574"/>
              <a:ext cx="1112173" cy="1196012"/>
            </a:xfrm>
            <a:prstGeom prst="rect">
              <a:avLst/>
            </a:prstGeom>
            <a:effectLst>
              <a:outerShdw blurRad="50800" dist="38100" dir="2700000" algn="tl" rotWithShape="0">
                <a:prstClr val="black">
                  <a:alpha val="40000"/>
                </a:prstClr>
              </a:outerShdw>
            </a:effectLst>
          </p:spPr>
        </p:pic>
      </p:grpSp>
      <p:sp>
        <p:nvSpPr>
          <p:cNvPr id="5" name="TextBox 4">
            <a:extLst>
              <a:ext uri="{FF2B5EF4-FFF2-40B4-BE49-F238E27FC236}">
                <a16:creationId xmlns:a16="http://schemas.microsoft.com/office/drawing/2014/main" id="{975368FB-1CEA-4836-9DB0-E26FB57367A0}"/>
              </a:ext>
            </a:extLst>
          </p:cNvPr>
          <p:cNvSpPr txBox="1"/>
          <p:nvPr/>
        </p:nvSpPr>
        <p:spPr>
          <a:xfrm>
            <a:off x="408963" y="172505"/>
            <a:ext cx="9087375" cy="923330"/>
          </a:xfrm>
          <a:prstGeom prst="rect">
            <a:avLst/>
          </a:prstGeom>
          <a:noFill/>
        </p:spPr>
        <p:txBody>
          <a:bodyPr wrap="square">
            <a:spAutoFit/>
          </a:bodyPr>
          <a:lstStyle/>
          <a:p>
            <a:r>
              <a:rPr lang="en-US" sz="5400" b="1" dirty="0">
                <a:solidFill>
                  <a:schemeClr val="bg1"/>
                </a:solidFill>
                <a:cs typeface="Arial" panose="020B0604020202020204" pitchFamily="34" charset="0"/>
              </a:rPr>
              <a:t>Risk identification</a:t>
            </a:r>
            <a:endParaRPr lang="en-US" sz="5400" dirty="0">
              <a:solidFill>
                <a:schemeClr val="bg1"/>
              </a:solidFill>
            </a:endParaRPr>
          </a:p>
        </p:txBody>
      </p:sp>
      <p:sp>
        <p:nvSpPr>
          <p:cNvPr id="6" name="TextBox 5">
            <a:extLst>
              <a:ext uri="{FF2B5EF4-FFF2-40B4-BE49-F238E27FC236}">
                <a16:creationId xmlns:a16="http://schemas.microsoft.com/office/drawing/2014/main" id="{EF303C42-794E-40D6-A00D-2EA049A2966D}"/>
              </a:ext>
            </a:extLst>
          </p:cNvPr>
          <p:cNvSpPr txBox="1"/>
          <p:nvPr/>
        </p:nvSpPr>
        <p:spPr>
          <a:xfrm>
            <a:off x="0" y="1388958"/>
            <a:ext cx="12192000" cy="5016758"/>
          </a:xfrm>
          <a:prstGeom prst="rect">
            <a:avLst/>
          </a:prstGeom>
          <a:noFill/>
        </p:spPr>
        <p:txBody>
          <a:bodyPr wrap="square">
            <a:spAutoFit/>
          </a:bodyPr>
          <a:lstStyle/>
          <a:p>
            <a:pPr lvl="1" algn="ctr"/>
            <a:r>
              <a:rPr lang="en-US" sz="4000" b="1" dirty="0">
                <a:cs typeface="Arial" panose="020B0604020202020204" pitchFamily="34" charset="0"/>
              </a:rPr>
              <a:t>While most active shooters share similar demographics, there is not one profile that fits all.</a:t>
            </a:r>
          </a:p>
          <a:p>
            <a:pPr lvl="1" algn="ctr"/>
            <a:r>
              <a:rPr lang="en-US" sz="4000" b="1" dirty="0">
                <a:cs typeface="Arial" panose="020B0604020202020204" pitchFamily="34" charset="0"/>
              </a:rPr>
              <a:t> </a:t>
            </a:r>
          </a:p>
          <a:p>
            <a:pPr lvl="1" algn="ctr"/>
            <a:r>
              <a:rPr lang="en-US" sz="4000" b="1" dirty="0">
                <a:cs typeface="Arial" panose="020B0604020202020204" pitchFamily="34" charset="0"/>
              </a:rPr>
              <a:t>There also is not one sure warning sign or </a:t>
            </a:r>
          </a:p>
          <a:p>
            <a:pPr lvl="1" algn="ctr"/>
            <a:r>
              <a:rPr lang="en-US" sz="4000" b="1" dirty="0">
                <a:cs typeface="Arial" panose="020B0604020202020204" pitchFamily="34" charset="0"/>
              </a:rPr>
              <a:t>a definite checklist or algorithm.</a:t>
            </a:r>
          </a:p>
          <a:p>
            <a:pPr lvl="1" algn="ctr"/>
            <a:endParaRPr lang="en-US" sz="4000" b="1" dirty="0">
              <a:cs typeface="Arial" panose="020B0604020202020204" pitchFamily="34" charset="0"/>
            </a:endParaRPr>
          </a:p>
          <a:p>
            <a:pPr lvl="1" algn="ctr"/>
            <a:r>
              <a:rPr lang="en-US" sz="4000" b="1" dirty="0">
                <a:cs typeface="Arial" panose="020B0604020202020204" pitchFamily="34" charset="0"/>
              </a:rPr>
              <a:t>However, it may be possible to prevent an attack with threat assessment &amp; management strategies.</a:t>
            </a:r>
          </a:p>
        </p:txBody>
      </p:sp>
    </p:spTree>
    <p:extLst>
      <p:ext uri="{BB962C8B-B14F-4D97-AF65-F5344CB8AC3E}">
        <p14:creationId xmlns:p14="http://schemas.microsoft.com/office/powerpoint/2010/main" val="26124151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EC1D8C2-CDEF-4324-9BA1-A1FB4532E81C}"/>
              </a:ext>
            </a:extLst>
          </p:cNvPr>
          <p:cNvSpPr/>
          <p:nvPr/>
        </p:nvSpPr>
        <p:spPr>
          <a:xfrm>
            <a:off x="0" y="1711354"/>
            <a:ext cx="12192000" cy="3649211"/>
          </a:xfrm>
          <a:prstGeom prst="rect">
            <a:avLst/>
          </a:prstGeom>
          <a:solidFill>
            <a:srgbClr val="00674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1">
            <a:extLst>
              <a:ext uri="{FF2B5EF4-FFF2-40B4-BE49-F238E27FC236}">
                <a16:creationId xmlns:a16="http://schemas.microsoft.com/office/drawing/2014/main" id="{F5718678-879D-4BFB-9D7D-C490CDA6D247}"/>
              </a:ext>
            </a:extLst>
          </p:cNvPr>
          <p:cNvSpPr txBox="1">
            <a:spLocks/>
          </p:cNvSpPr>
          <p:nvPr/>
        </p:nvSpPr>
        <p:spPr>
          <a:xfrm>
            <a:off x="627143" y="3259783"/>
            <a:ext cx="11489355" cy="439101"/>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000" b="1" dirty="0">
                <a:solidFill>
                  <a:schemeClr val="bg1"/>
                </a:solidFill>
              </a:rPr>
              <a:t>Definition </a:t>
            </a:r>
          </a:p>
          <a:p>
            <a:r>
              <a:rPr lang="en-US" sz="6000" b="1" dirty="0">
                <a:solidFill>
                  <a:schemeClr val="bg1"/>
                </a:solidFill>
              </a:rPr>
              <a:t>Identifiers </a:t>
            </a:r>
          </a:p>
          <a:p>
            <a:r>
              <a:rPr lang="en-US" sz="6000" b="1" dirty="0">
                <a:solidFill>
                  <a:schemeClr val="bg1"/>
                </a:solidFill>
              </a:rPr>
              <a:t>Statistics</a:t>
            </a:r>
          </a:p>
        </p:txBody>
      </p:sp>
      <p:cxnSp>
        <p:nvCxnSpPr>
          <p:cNvPr id="6" name="Straight Connector 5">
            <a:extLst>
              <a:ext uri="{FF2B5EF4-FFF2-40B4-BE49-F238E27FC236}">
                <a16:creationId xmlns:a16="http://schemas.microsoft.com/office/drawing/2014/main" id="{F26921C2-DB70-4070-BBE7-C295D0C72E95}"/>
              </a:ext>
            </a:extLst>
          </p:cNvPr>
          <p:cNvCxnSpPr/>
          <p:nvPr/>
        </p:nvCxnSpPr>
        <p:spPr>
          <a:xfrm>
            <a:off x="0" y="1711354"/>
            <a:ext cx="1219200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49A8A37C-6460-456F-8B42-7FC397116F72}"/>
              </a:ext>
            </a:extLst>
          </p:cNvPr>
          <p:cNvCxnSpPr/>
          <p:nvPr/>
        </p:nvCxnSpPr>
        <p:spPr>
          <a:xfrm>
            <a:off x="0" y="1582723"/>
            <a:ext cx="1219200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9E6D476-9C8C-40C3-B5A9-D8A73333D7B4}"/>
              </a:ext>
            </a:extLst>
          </p:cNvPr>
          <p:cNvCxnSpPr/>
          <p:nvPr/>
        </p:nvCxnSpPr>
        <p:spPr>
          <a:xfrm>
            <a:off x="0" y="5489196"/>
            <a:ext cx="1219200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20664D6-AC9B-4127-8C87-7BBD8253A152}"/>
              </a:ext>
            </a:extLst>
          </p:cNvPr>
          <p:cNvCxnSpPr/>
          <p:nvPr/>
        </p:nvCxnSpPr>
        <p:spPr>
          <a:xfrm>
            <a:off x="0" y="5360565"/>
            <a:ext cx="1219200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64595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13A5ADB-E5FB-49A7-B399-079BF658B44B}"/>
              </a:ext>
            </a:extLst>
          </p:cNvPr>
          <p:cNvGrpSpPr/>
          <p:nvPr/>
        </p:nvGrpSpPr>
        <p:grpSpPr>
          <a:xfrm>
            <a:off x="0" y="34073"/>
            <a:ext cx="12192000" cy="1196012"/>
            <a:chOff x="0" y="109574"/>
            <a:chExt cx="12192000" cy="1196012"/>
          </a:xfrm>
        </p:grpSpPr>
        <p:sp>
          <p:nvSpPr>
            <p:cNvPr id="3" name="Rectangle 2">
              <a:extLst>
                <a:ext uri="{FF2B5EF4-FFF2-40B4-BE49-F238E27FC236}">
                  <a16:creationId xmlns:a16="http://schemas.microsoft.com/office/drawing/2014/main" id="{DDD903BA-3E41-498D-BE55-8D5D32353EC6}"/>
                </a:ext>
              </a:extLst>
            </p:cNvPr>
            <p:cNvSpPr/>
            <p:nvPr/>
          </p:nvSpPr>
          <p:spPr>
            <a:xfrm>
              <a:off x="0" y="192946"/>
              <a:ext cx="12192000" cy="1020361"/>
            </a:xfrm>
            <a:prstGeom prst="rect">
              <a:avLst/>
            </a:prstGeom>
            <a:solidFill>
              <a:srgbClr val="00674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E8629DB-E4FC-4F9C-A0CA-4EA54B02507B}"/>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377182" y="109574"/>
              <a:ext cx="1112173" cy="1196012"/>
            </a:xfrm>
            <a:prstGeom prst="rect">
              <a:avLst/>
            </a:prstGeom>
            <a:effectLst>
              <a:outerShdw blurRad="50800" dist="38100" dir="2700000" algn="tl" rotWithShape="0">
                <a:prstClr val="black">
                  <a:alpha val="40000"/>
                </a:prstClr>
              </a:outerShdw>
            </a:effectLst>
          </p:spPr>
        </p:pic>
      </p:grpSp>
      <p:sp>
        <p:nvSpPr>
          <p:cNvPr id="5" name="TextBox 4">
            <a:extLst>
              <a:ext uri="{FF2B5EF4-FFF2-40B4-BE49-F238E27FC236}">
                <a16:creationId xmlns:a16="http://schemas.microsoft.com/office/drawing/2014/main" id="{975368FB-1CEA-4836-9DB0-E26FB57367A0}"/>
              </a:ext>
            </a:extLst>
          </p:cNvPr>
          <p:cNvSpPr txBox="1"/>
          <p:nvPr/>
        </p:nvSpPr>
        <p:spPr>
          <a:xfrm>
            <a:off x="408963" y="97004"/>
            <a:ext cx="9087375" cy="923330"/>
          </a:xfrm>
          <a:prstGeom prst="rect">
            <a:avLst/>
          </a:prstGeom>
          <a:noFill/>
        </p:spPr>
        <p:txBody>
          <a:bodyPr wrap="square">
            <a:spAutoFit/>
          </a:bodyPr>
          <a:lstStyle/>
          <a:p>
            <a:r>
              <a:rPr lang="en-US" sz="5400" b="1" dirty="0">
                <a:solidFill>
                  <a:schemeClr val="bg1"/>
                </a:solidFill>
                <a:cs typeface="Arial" panose="020B0604020202020204" pitchFamily="34" charset="0"/>
              </a:rPr>
              <a:t>Risk identification</a:t>
            </a:r>
            <a:endParaRPr lang="en-US" sz="5400" dirty="0">
              <a:solidFill>
                <a:schemeClr val="bg1"/>
              </a:solidFill>
            </a:endParaRPr>
          </a:p>
        </p:txBody>
      </p:sp>
      <p:sp>
        <p:nvSpPr>
          <p:cNvPr id="6" name="TextBox 5">
            <a:extLst>
              <a:ext uri="{FF2B5EF4-FFF2-40B4-BE49-F238E27FC236}">
                <a16:creationId xmlns:a16="http://schemas.microsoft.com/office/drawing/2014/main" id="{EF303C42-794E-40D6-A00D-2EA049A2966D}"/>
              </a:ext>
            </a:extLst>
          </p:cNvPr>
          <p:cNvSpPr txBox="1"/>
          <p:nvPr/>
        </p:nvSpPr>
        <p:spPr>
          <a:xfrm>
            <a:off x="3028426" y="804782"/>
            <a:ext cx="7415868" cy="400110"/>
          </a:xfrm>
          <a:prstGeom prst="rect">
            <a:avLst/>
          </a:prstGeom>
          <a:noFill/>
        </p:spPr>
        <p:txBody>
          <a:bodyPr wrap="square">
            <a:spAutoFit/>
          </a:bodyPr>
          <a:lstStyle/>
          <a:p>
            <a:pPr lvl="1" algn="r"/>
            <a:r>
              <a:rPr lang="en-US" sz="2000" b="1" dirty="0">
                <a:solidFill>
                  <a:schemeClr val="bg1"/>
                </a:solidFill>
                <a:cs typeface="Arial" panose="020B0604020202020204" pitchFamily="34" charset="0"/>
              </a:rPr>
              <a:t>Source: FBI study of pre-attack behaviors, 2000-2013</a:t>
            </a:r>
          </a:p>
        </p:txBody>
      </p:sp>
      <p:grpSp>
        <p:nvGrpSpPr>
          <p:cNvPr id="35" name="Group 34">
            <a:extLst>
              <a:ext uri="{FF2B5EF4-FFF2-40B4-BE49-F238E27FC236}">
                <a16:creationId xmlns:a16="http://schemas.microsoft.com/office/drawing/2014/main" id="{2FEBCECC-BB1A-4C28-8BB6-432CDD27975B}"/>
              </a:ext>
            </a:extLst>
          </p:cNvPr>
          <p:cNvGrpSpPr/>
          <p:nvPr/>
        </p:nvGrpSpPr>
        <p:grpSpPr>
          <a:xfrm>
            <a:off x="234892" y="1308682"/>
            <a:ext cx="4530055" cy="1291905"/>
            <a:chOff x="234892" y="1367405"/>
            <a:chExt cx="4530055" cy="1291905"/>
          </a:xfrm>
        </p:grpSpPr>
        <p:sp>
          <p:nvSpPr>
            <p:cNvPr id="13" name="Rectangle 12">
              <a:extLst>
                <a:ext uri="{FF2B5EF4-FFF2-40B4-BE49-F238E27FC236}">
                  <a16:creationId xmlns:a16="http://schemas.microsoft.com/office/drawing/2014/main" id="{FB4A2977-344C-4E08-832A-842C431DC0A9}"/>
                </a:ext>
              </a:extLst>
            </p:cNvPr>
            <p:cNvSpPr/>
            <p:nvPr/>
          </p:nvSpPr>
          <p:spPr>
            <a:xfrm>
              <a:off x="880843" y="1551963"/>
              <a:ext cx="3884104" cy="1020361"/>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6371FBFF-04E6-43F0-A258-FAFE2F6EFE79}"/>
                </a:ext>
              </a:extLst>
            </p:cNvPr>
            <p:cNvSpPr/>
            <p:nvPr/>
          </p:nvSpPr>
          <p:spPr>
            <a:xfrm>
              <a:off x="234892" y="1367405"/>
              <a:ext cx="1291905" cy="1291905"/>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A27DE509-01C6-4420-B283-362E4EF34AB5}"/>
                </a:ext>
              </a:extLst>
            </p:cNvPr>
            <p:cNvSpPr txBox="1"/>
            <p:nvPr/>
          </p:nvSpPr>
          <p:spPr>
            <a:xfrm>
              <a:off x="318780" y="1628636"/>
              <a:ext cx="1359017" cy="769441"/>
            </a:xfrm>
            <a:prstGeom prst="rect">
              <a:avLst/>
            </a:prstGeom>
            <a:noFill/>
          </p:spPr>
          <p:txBody>
            <a:bodyPr wrap="square" rtlCol="0">
              <a:spAutoFit/>
            </a:bodyPr>
            <a:lstStyle/>
            <a:p>
              <a:r>
                <a:rPr lang="en-US" sz="4400" b="1" dirty="0">
                  <a:solidFill>
                    <a:schemeClr val="bg1"/>
                  </a:solidFill>
                </a:rPr>
                <a:t>62%</a:t>
              </a:r>
            </a:p>
          </p:txBody>
        </p:sp>
        <p:sp>
          <p:nvSpPr>
            <p:cNvPr id="16" name="TextBox 15">
              <a:extLst>
                <a:ext uri="{FF2B5EF4-FFF2-40B4-BE49-F238E27FC236}">
                  <a16:creationId xmlns:a16="http://schemas.microsoft.com/office/drawing/2014/main" id="{E265A354-8CC5-4772-9221-1497B266960F}"/>
                </a:ext>
              </a:extLst>
            </p:cNvPr>
            <p:cNvSpPr txBox="1"/>
            <p:nvPr/>
          </p:nvSpPr>
          <p:spPr>
            <a:xfrm>
              <a:off x="1560353" y="1523534"/>
              <a:ext cx="3171040" cy="1077218"/>
            </a:xfrm>
            <a:prstGeom prst="rect">
              <a:avLst/>
            </a:prstGeom>
            <a:noFill/>
          </p:spPr>
          <p:txBody>
            <a:bodyPr wrap="square" rtlCol="0">
              <a:spAutoFit/>
            </a:bodyPr>
            <a:lstStyle/>
            <a:p>
              <a:r>
                <a:rPr lang="en-US" sz="3200" b="1" dirty="0">
                  <a:solidFill>
                    <a:schemeClr val="bg1"/>
                  </a:solidFill>
                </a:rPr>
                <a:t>Had history as an abuser or bully </a:t>
              </a:r>
            </a:p>
          </p:txBody>
        </p:sp>
      </p:grpSp>
      <p:grpSp>
        <p:nvGrpSpPr>
          <p:cNvPr id="36" name="Group 35">
            <a:extLst>
              <a:ext uri="{FF2B5EF4-FFF2-40B4-BE49-F238E27FC236}">
                <a16:creationId xmlns:a16="http://schemas.microsoft.com/office/drawing/2014/main" id="{1400B3B8-590D-4BAA-B17E-2CB46D7ED4C4}"/>
              </a:ext>
            </a:extLst>
          </p:cNvPr>
          <p:cNvGrpSpPr/>
          <p:nvPr/>
        </p:nvGrpSpPr>
        <p:grpSpPr>
          <a:xfrm>
            <a:off x="234891" y="2666584"/>
            <a:ext cx="4530056" cy="1291905"/>
            <a:chOff x="234891" y="2784030"/>
            <a:chExt cx="4530056" cy="1291905"/>
          </a:xfrm>
        </p:grpSpPr>
        <p:sp>
          <p:nvSpPr>
            <p:cNvPr id="14" name="Rectangle 13">
              <a:extLst>
                <a:ext uri="{FF2B5EF4-FFF2-40B4-BE49-F238E27FC236}">
                  <a16:creationId xmlns:a16="http://schemas.microsoft.com/office/drawing/2014/main" id="{C852AF7C-CD0A-4AC9-80F6-E028A4712B80}"/>
                </a:ext>
              </a:extLst>
            </p:cNvPr>
            <p:cNvSpPr/>
            <p:nvPr/>
          </p:nvSpPr>
          <p:spPr>
            <a:xfrm>
              <a:off x="880843" y="2936056"/>
              <a:ext cx="3884104" cy="1020361"/>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E8F8C114-326A-46D9-BA61-90E457CF6E58}"/>
                </a:ext>
              </a:extLst>
            </p:cNvPr>
            <p:cNvSpPr/>
            <p:nvPr/>
          </p:nvSpPr>
          <p:spPr>
            <a:xfrm>
              <a:off x="234891" y="2784030"/>
              <a:ext cx="1291905" cy="1291905"/>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2F8CC9BA-5C45-43A5-930B-7C1F183B9D4E}"/>
                </a:ext>
              </a:extLst>
            </p:cNvPr>
            <p:cNvSpPr txBox="1"/>
            <p:nvPr/>
          </p:nvSpPr>
          <p:spPr>
            <a:xfrm>
              <a:off x="318780" y="3048298"/>
              <a:ext cx="1359017" cy="769441"/>
            </a:xfrm>
            <a:prstGeom prst="rect">
              <a:avLst/>
            </a:prstGeom>
            <a:noFill/>
          </p:spPr>
          <p:txBody>
            <a:bodyPr wrap="square" rtlCol="0">
              <a:spAutoFit/>
            </a:bodyPr>
            <a:lstStyle/>
            <a:p>
              <a:r>
                <a:rPr lang="en-US" sz="4400" b="1" dirty="0">
                  <a:solidFill>
                    <a:schemeClr val="bg1"/>
                  </a:solidFill>
                </a:rPr>
                <a:t>73%</a:t>
              </a:r>
            </a:p>
          </p:txBody>
        </p:sp>
        <p:sp>
          <p:nvSpPr>
            <p:cNvPr id="17" name="TextBox 16">
              <a:extLst>
                <a:ext uri="{FF2B5EF4-FFF2-40B4-BE49-F238E27FC236}">
                  <a16:creationId xmlns:a16="http://schemas.microsoft.com/office/drawing/2014/main" id="{F3ADE7E5-710C-4033-9336-9E662A6DDAA6}"/>
                </a:ext>
              </a:extLst>
            </p:cNvPr>
            <p:cNvSpPr txBox="1"/>
            <p:nvPr/>
          </p:nvSpPr>
          <p:spPr>
            <a:xfrm>
              <a:off x="1560353" y="2877498"/>
              <a:ext cx="3171040" cy="1077218"/>
            </a:xfrm>
            <a:prstGeom prst="rect">
              <a:avLst/>
            </a:prstGeom>
            <a:noFill/>
          </p:spPr>
          <p:txBody>
            <a:bodyPr wrap="square" rtlCol="0">
              <a:spAutoFit/>
            </a:bodyPr>
            <a:lstStyle/>
            <a:p>
              <a:r>
                <a:rPr lang="en-US" sz="3200" b="1" dirty="0">
                  <a:solidFill>
                    <a:schemeClr val="bg1"/>
                  </a:solidFill>
                </a:rPr>
                <a:t>Had connection to the attack site</a:t>
              </a:r>
            </a:p>
          </p:txBody>
        </p:sp>
      </p:grpSp>
      <p:grpSp>
        <p:nvGrpSpPr>
          <p:cNvPr id="37" name="Group 36">
            <a:extLst>
              <a:ext uri="{FF2B5EF4-FFF2-40B4-BE49-F238E27FC236}">
                <a16:creationId xmlns:a16="http://schemas.microsoft.com/office/drawing/2014/main" id="{B273DA1A-4077-4C5F-9B6D-8727045AEE0A}"/>
              </a:ext>
            </a:extLst>
          </p:cNvPr>
          <p:cNvGrpSpPr/>
          <p:nvPr/>
        </p:nvGrpSpPr>
        <p:grpSpPr>
          <a:xfrm>
            <a:off x="234891" y="4026999"/>
            <a:ext cx="4530056" cy="1291905"/>
            <a:chOff x="234891" y="4211557"/>
            <a:chExt cx="4530056" cy="1291905"/>
          </a:xfrm>
        </p:grpSpPr>
        <p:sp>
          <p:nvSpPr>
            <p:cNvPr id="15" name="Rectangle 14">
              <a:extLst>
                <a:ext uri="{FF2B5EF4-FFF2-40B4-BE49-F238E27FC236}">
                  <a16:creationId xmlns:a16="http://schemas.microsoft.com/office/drawing/2014/main" id="{AF5E9B1F-D3D3-4C04-BA28-4A045E2D8F83}"/>
                </a:ext>
              </a:extLst>
            </p:cNvPr>
            <p:cNvSpPr/>
            <p:nvPr/>
          </p:nvSpPr>
          <p:spPr>
            <a:xfrm>
              <a:off x="880843" y="4331074"/>
              <a:ext cx="3884104" cy="1020361"/>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1148D68F-45FB-415F-9556-86713616C2B5}"/>
                </a:ext>
              </a:extLst>
            </p:cNvPr>
            <p:cNvSpPr/>
            <p:nvPr/>
          </p:nvSpPr>
          <p:spPr>
            <a:xfrm>
              <a:off x="234891" y="4211557"/>
              <a:ext cx="1291905" cy="1291905"/>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8A5AA925-175E-4DA4-8FFB-8B7464D38BB6}"/>
                </a:ext>
              </a:extLst>
            </p:cNvPr>
            <p:cNvSpPr txBox="1"/>
            <p:nvPr/>
          </p:nvSpPr>
          <p:spPr>
            <a:xfrm>
              <a:off x="327168" y="4466774"/>
              <a:ext cx="1359017" cy="769441"/>
            </a:xfrm>
            <a:prstGeom prst="rect">
              <a:avLst/>
            </a:prstGeom>
            <a:noFill/>
          </p:spPr>
          <p:txBody>
            <a:bodyPr wrap="square" rtlCol="0">
              <a:spAutoFit/>
            </a:bodyPr>
            <a:lstStyle/>
            <a:p>
              <a:r>
                <a:rPr lang="en-US" sz="4400" b="1" dirty="0">
                  <a:solidFill>
                    <a:schemeClr val="bg1"/>
                  </a:solidFill>
                </a:rPr>
                <a:t>77%</a:t>
              </a:r>
            </a:p>
          </p:txBody>
        </p:sp>
        <p:sp>
          <p:nvSpPr>
            <p:cNvPr id="18" name="TextBox 17">
              <a:extLst>
                <a:ext uri="{FF2B5EF4-FFF2-40B4-BE49-F238E27FC236}">
                  <a16:creationId xmlns:a16="http://schemas.microsoft.com/office/drawing/2014/main" id="{434F7ACB-85B2-4533-AF69-C9A60BA3D6B3}"/>
                </a:ext>
              </a:extLst>
            </p:cNvPr>
            <p:cNvSpPr txBox="1"/>
            <p:nvPr/>
          </p:nvSpPr>
          <p:spPr>
            <a:xfrm>
              <a:off x="1593907" y="4302645"/>
              <a:ext cx="3171040" cy="1077218"/>
            </a:xfrm>
            <a:prstGeom prst="rect">
              <a:avLst/>
            </a:prstGeom>
            <a:noFill/>
          </p:spPr>
          <p:txBody>
            <a:bodyPr wrap="square" rtlCol="0">
              <a:spAutoFit/>
            </a:bodyPr>
            <a:lstStyle/>
            <a:p>
              <a:r>
                <a:rPr lang="en-US" sz="3200" b="1" dirty="0">
                  <a:solidFill>
                    <a:schemeClr val="bg1"/>
                  </a:solidFill>
                </a:rPr>
                <a:t>Spent a week or more planning</a:t>
              </a:r>
            </a:p>
          </p:txBody>
        </p:sp>
      </p:grpSp>
      <p:sp>
        <p:nvSpPr>
          <p:cNvPr id="23" name="Rectangle 22">
            <a:extLst>
              <a:ext uri="{FF2B5EF4-FFF2-40B4-BE49-F238E27FC236}">
                <a16:creationId xmlns:a16="http://schemas.microsoft.com/office/drawing/2014/main" id="{E45ADF0D-8E47-4E07-96C7-4B3B8C5511CD}"/>
              </a:ext>
            </a:extLst>
          </p:cNvPr>
          <p:cNvSpPr/>
          <p:nvPr/>
        </p:nvSpPr>
        <p:spPr>
          <a:xfrm>
            <a:off x="6424564" y="2796521"/>
            <a:ext cx="3884104" cy="1020361"/>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6FE4D352-9F0F-439F-A913-773A4A53BFCF}"/>
              </a:ext>
            </a:extLst>
          </p:cNvPr>
          <p:cNvSpPr/>
          <p:nvPr/>
        </p:nvSpPr>
        <p:spPr>
          <a:xfrm>
            <a:off x="5778612" y="2644495"/>
            <a:ext cx="1291905" cy="1291905"/>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BAFF3101-3A54-4CE5-B73F-DB9EB0E140EA}"/>
              </a:ext>
            </a:extLst>
          </p:cNvPr>
          <p:cNvSpPr txBox="1"/>
          <p:nvPr/>
        </p:nvSpPr>
        <p:spPr>
          <a:xfrm>
            <a:off x="5862501" y="2908763"/>
            <a:ext cx="1359017" cy="769441"/>
          </a:xfrm>
          <a:prstGeom prst="rect">
            <a:avLst/>
          </a:prstGeom>
          <a:noFill/>
        </p:spPr>
        <p:txBody>
          <a:bodyPr wrap="square" rtlCol="0">
            <a:spAutoFit/>
          </a:bodyPr>
          <a:lstStyle/>
          <a:p>
            <a:r>
              <a:rPr lang="en-US" sz="4400" b="1" dirty="0">
                <a:solidFill>
                  <a:schemeClr val="bg1"/>
                </a:solidFill>
              </a:rPr>
              <a:t>35%</a:t>
            </a:r>
          </a:p>
        </p:txBody>
      </p:sp>
      <p:sp>
        <p:nvSpPr>
          <p:cNvPr id="26" name="TextBox 25">
            <a:extLst>
              <a:ext uri="{FF2B5EF4-FFF2-40B4-BE49-F238E27FC236}">
                <a16:creationId xmlns:a16="http://schemas.microsoft.com/office/drawing/2014/main" id="{ADEF4F60-845A-42FE-AB83-3AAC82C534EF}"/>
              </a:ext>
            </a:extLst>
          </p:cNvPr>
          <p:cNvSpPr txBox="1"/>
          <p:nvPr/>
        </p:nvSpPr>
        <p:spPr>
          <a:xfrm>
            <a:off x="7104074" y="2737963"/>
            <a:ext cx="3171040" cy="1077218"/>
          </a:xfrm>
          <a:prstGeom prst="rect">
            <a:avLst/>
          </a:prstGeom>
          <a:noFill/>
        </p:spPr>
        <p:txBody>
          <a:bodyPr wrap="square" rtlCol="0">
            <a:spAutoFit/>
          </a:bodyPr>
          <a:lstStyle/>
          <a:p>
            <a:r>
              <a:rPr lang="en-US" sz="3200" b="1" dirty="0">
                <a:solidFill>
                  <a:schemeClr val="bg1"/>
                </a:solidFill>
              </a:rPr>
              <a:t>Already had a firearm</a:t>
            </a:r>
          </a:p>
        </p:txBody>
      </p:sp>
      <p:grpSp>
        <p:nvGrpSpPr>
          <p:cNvPr id="44" name="Group 43">
            <a:extLst>
              <a:ext uri="{FF2B5EF4-FFF2-40B4-BE49-F238E27FC236}">
                <a16:creationId xmlns:a16="http://schemas.microsoft.com/office/drawing/2014/main" id="{C4DAB9DC-E3AE-4E97-BA5D-BFC8A940B8E3}"/>
              </a:ext>
            </a:extLst>
          </p:cNvPr>
          <p:cNvGrpSpPr/>
          <p:nvPr/>
        </p:nvGrpSpPr>
        <p:grpSpPr>
          <a:xfrm>
            <a:off x="5778612" y="1276851"/>
            <a:ext cx="4530055" cy="1291905"/>
            <a:chOff x="5293453" y="1628781"/>
            <a:chExt cx="4530055" cy="1291905"/>
          </a:xfrm>
        </p:grpSpPr>
        <p:sp>
          <p:nvSpPr>
            <p:cNvPr id="27" name="Rectangle 26">
              <a:extLst>
                <a:ext uri="{FF2B5EF4-FFF2-40B4-BE49-F238E27FC236}">
                  <a16:creationId xmlns:a16="http://schemas.microsoft.com/office/drawing/2014/main" id="{9A3944F8-58CD-43F0-A265-27634050CED7}"/>
                </a:ext>
              </a:extLst>
            </p:cNvPr>
            <p:cNvSpPr/>
            <p:nvPr/>
          </p:nvSpPr>
          <p:spPr>
            <a:xfrm>
              <a:off x="5939404" y="1813339"/>
              <a:ext cx="3884104" cy="1020361"/>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6B47C223-6BBB-4B77-B2DD-044D6C316463}"/>
                </a:ext>
              </a:extLst>
            </p:cNvPr>
            <p:cNvSpPr/>
            <p:nvPr/>
          </p:nvSpPr>
          <p:spPr>
            <a:xfrm>
              <a:off x="5293453" y="1628781"/>
              <a:ext cx="1291905" cy="1291905"/>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30ED9283-408F-43C5-8396-300ACE7AFD32}"/>
                </a:ext>
              </a:extLst>
            </p:cNvPr>
            <p:cNvSpPr txBox="1"/>
            <p:nvPr/>
          </p:nvSpPr>
          <p:spPr>
            <a:xfrm>
              <a:off x="5377341" y="1890012"/>
              <a:ext cx="1359017" cy="769441"/>
            </a:xfrm>
            <a:prstGeom prst="rect">
              <a:avLst/>
            </a:prstGeom>
            <a:noFill/>
          </p:spPr>
          <p:txBody>
            <a:bodyPr wrap="square" rtlCol="0">
              <a:spAutoFit/>
            </a:bodyPr>
            <a:lstStyle/>
            <a:p>
              <a:r>
                <a:rPr lang="en-US" sz="4400" b="1" dirty="0">
                  <a:solidFill>
                    <a:schemeClr val="bg1"/>
                  </a:solidFill>
                </a:rPr>
                <a:t>40%</a:t>
              </a:r>
            </a:p>
          </p:txBody>
        </p:sp>
        <p:sp>
          <p:nvSpPr>
            <p:cNvPr id="30" name="TextBox 29">
              <a:extLst>
                <a:ext uri="{FF2B5EF4-FFF2-40B4-BE49-F238E27FC236}">
                  <a16:creationId xmlns:a16="http://schemas.microsoft.com/office/drawing/2014/main" id="{34108EAA-FCB4-4CCA-B068-41FDA6719BAD}"/>
                </a:ext>
              </a:extLst>
            </p:cNvPr>
            <p:cNvSpPr txBox="1"/>
            <p:nvPr/>
          </p:nvSpPr>
          <p:spPr>
            <a:xfrm>
              <a:off x="6618914" y="1784910"/>
              <a:ext cx="3171040" cy="1077218"/>
            </a:xfrm>
            <a:prstGeom prst="rect">
              <a:avLst/>
            </a:prstGeom>
            <a:noFill/>
          </p:spPr>
          <p:txBody>
            <a:bodyPr wrap="square" rtlCol="0">
              <a:spAutoFit/>
            </a:bodyPr>
            <a:lstStyle/>
            <a:p>
              <a:r>
                <a:rPr lang="en-US" sz="3200" b="1" dirty="0">
                  <a:solidFill>
                    <a:schemeClr val="bg1"/>
                  </a:solidFill>
                </a:rPr>
                <a:t>Bought firearm legally for attack</a:t>
              </a:r>
            </a:p>
          </p:txBody>
        </p:sp>
      </p:grpSp>
      <p:sp>
        <p:nvSpPr>
          <p:cNvPr id="31" name="Rectangle 30">
            <a:extLst>
              <a:ext uri="{FF2B5EF4-FFF2-40B4-BE49-F238E27FC236}">
                <a16:creationId xmlns:a16="http://schemas.microsoft.com/office/drawing/2014/main" id="{B43F9B7B-DFC7-4D14-8AE6-ED4F9E4995B8}"/>
              </a:ext>
            </a:extLst>
          </p:cNvPr>
          <p:cNvSpPr/>
          <p:nvPr/>
        </p:nvSpPr>
        <p:spPr>
          <a:xfrm>
            <a:off x="6424563" y="4233333"/>
            <a:ext cx="3884104" cy="1020361"/>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F791718A-D502-45CF-ABA4-5268BF398388}"/>
              </a:ext>
            </a:extLst>
          </p:cNvPr>
          <p:cNvSpPr/>
          <p:nvPr/>
        </p:nvSpPr>
        <p:spPr>
          <a:xfrm>
            <a:off x="5778612" y="4048775"/>
            <a:ext cx="1291905" cy="1291905"/>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66B5CF1E-F605-41B1-B3DC-37052ED33F6B}"/>
              </a:ext>
            </a:extLst>
          </p:cNvPr>
          <p:cNvSpPr txBox="1"/>
          <p:nvPr/>
        </p:nvSpPr>
        <p:spPr>
          <a:xfrm>
            <a:off x="5862500" y="4310006"/>
            <a:ext cx="1359017" cy="769441"/>
          </a:xfrm>
          <a:prstGeom prst="rect">
            <a:avLst/>
          </a:prstGeom>
          <a:noFill/>
        </p:spPr>
        <p:txBody>
          <a:bodyPr wrap="square" rtlCol="0">
            <a:spAutoFit/>
          </a:bodyPr>
          <a:lstStyle/>
          <a:p>
            <a:r>
              <a:rPr lang="en-US" sz="4400" b="1" dirty="0">
                <a:solidFill>
                  <a:schemeClr val="bg1"/>
                </a:solidFill>
              </a:rPr>
              <a:t>55%</a:t>
            </a:r>
          </a:p>
        </p:txBody>
      </p:sp>
      <p:sp>
        <p:nvSpPr>
          <p:cNvPr id="34" name="TextBox 33">
            <a:extLst>
              <a:ext uri="{FF2B5EF4-FFF2-40B4-BE49-F238E27FC236}">
                <a16:creationId xmlns:a16="http://schemas.microsoft.com/office/drawing/2014/main" id="{09973BC2-88CD-49EB-B8D0-E349EE962685}"/>
              </a:ext>
            </a:extLst>
          </p:cNvPr>
          <p:cNvSpPr txBox="1"/>
          <p:nvPr/>
        </p:nvSpPr>
        <p:spPr>
          <a:xfrm>
            <a:off x="7104073" y="4204904"/>
            <a:ext cx="3171040" cy="1077218"/>
          </a:xfrm>
          <a:prstGeom prst="rect">
            <a:avLst/>
          </a:prstGeom>
          <a:noFill/>
        </p:spPr>
        <p:txBody>
          <a:bodyPr wrap="square" rtlCol="0">
            <a:spAutoFit/>
          </a:bodyPr>
          <a:lstStyle/>
          <a:p>
            <a:r>
              <a:rPr lang="en-US" sz="3200" b="1" dirty="0">
                <a:solidFill>
                  <a:schemeClr val="bg1"/>
                </a:solidFill>
              </a:rPr>
              <a:t>Made threats prior to attack</a:t>
            </a:r>
          </a:p>
        </p:txBody>
      </p:sp>
      <p:grpSp>
        <p:nvGrpSpPr>
          <p:cNvPr id="39" name="Group 38">
            <a:extLst>
              <a:ext uri="{FF2B5EF4-FFF2-40B4-BE49-F238E27FC236}">
                <a16:creationId xmlns:a16="http://schemas.microsoft.com/office/drawing/2014/main" id="{B3E92DBB-2C09-43F4-9949-C8E75C7E3B7C}"/>
              </a:ext>
            </a:extLst>
          </p:cNvPr>
          <p:cNvGrpSpPr/>
          <p:nvPr/>
        </p:nvGrpSpPr>
        <p:grpSpPr>
          <a:xfrm>
            <a:off x="234891" y="5423155"/>
            <a:ext cx="4530056" cy="1291905"/>
            <a:chOff x="234891" y="4480005"/>
            <a:chExt cx="4530056" cy="1291905"/>
          </a:xfrm>
        </p:grpSpPr>
        <p:sp>
          <p:nvSpPr>
            <p:cNvPr id="40" name="Rectangle 39">
              <a:extLst>
                <a:ext uri="{FF2B5EF4-FFF2-40B4-BE49-F238E27FC236}">
                  <a16:creationId xmlns:a16="http://schemas.microsoft.com/office/drawing/2014/main" id="{CDD8A635-F231-48A9-B8E5-5B95F9A2FE96}"/>
                </a:ext>
              </a:extLst>
            </p:cNvPr>
            <p:cNvSpPr/>
            <p:nvPr/>
          </p:nvSpPr>
          <p:spPr>
            <a:xfrm>
              <a:off x="880843" y="4599522"/>
              <a:ext cx="3884104" cy="1020361"/>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7738CFEE-3C94-482E-A486-8B32FAFCAF3E}"/>
                </a:ext>
              </a:extLst>
            </p:cNvPr>
            <p:cNvSpPr/>
            <p:nvPr/>
          </p:nvSpPr>
          <p:spPr>
            <a:xfrm>
              <a:off x="234891" y="4480005"/>
              <a:ext cx="1291905" cy="1291905"/>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19A1FDB3-B363-41C2-9A81-2399ACB76B7E}"/>
                </a:ext>
              </a:extLst>
            </p:cNvPr>
            <p:cNvSpPr txBox="1"/>
            <p:nvPr/>
          </p:nvSpPr>
          <p:spPr>
            <a:xfrm>
              <a:off x="327168" y="4735222"/>
              <a:ext cx="1359017" cy="769441"/>
            </a:xfrm>
            <a:prstGeom prst="rect">
              <a:avLst/>
            </a:prstGeom>
            <a:noFill/>
          </p:spPr>
          <p:txBody>
            <a:bodyPr wrap="square" rtlCol="0">
              <a:spAutoFit/>
            </a:bodyPr>
            <a:lstStyle/>
            <a:p>
              <a:r>
                <a:rPr lang="en-US" sz="4400" b="1" dirty="0">
                  <a:solidFill>
                    <a:schemeClr val="bg1"/>
                  </a:solidFill>
                </a:rPr>
                <a:t>44%</a:t>
              </a:r>
            </a:p>
          </p:txBody>
        </p:sp>
        <p:sp>
          <p:nvSpPr>
            <p:cNvPr id="43" name="TextBox 42">
              <a:extLst>
                <a:ext uri="{FF2B5EF4-FFF2-40B4-BE49-F238E27FC236}">
                  <a16:creationId xmlns:a16="http://schemas.microsoft.com/office/drawing/2014/main" id="{980ABDBF-6D8B-44D6-904B-7710662ED5AB}"/>
                </a:ext>
              </a:extLst>
            </p:cNvPr>
            <p:cNvSpPr txBox="1"/>
            <p:nvPr/>
          </p:nvSpPr>
          <p:spPr>
            <a:xfrm>
              <a:off x="1593907" y="4571093"/>
              <a:ext cx="3171040" cy="1077218"/>
            </a:xfrm>
            <a:prstGeom prst="rect">
              <a:avLst/>
            </a:prstGeom>
            <a:noFill/>
          </p:spPr>
          <p:txBody>
            <a:bodyPr wrap="square" rtlCol="0">
              <a:spAutoFit/>
            </a:bodyPr>
            <a:lstStyle/>
            <a:p>
              <a:r>
                <a:rPr lang="en-US" sz="3200" b="1" dirty="0">
                  <a:solidFill>
                    <a:schemeClr val="bg1"/>
                  </a:solidFill>
                </a:rPr>
                <a:t>Had trigger event prior to attack</a:t>
              </a:r>
            </a:p>
          </p:txBody>
        </p:sp>
      </p:grpSp>
      <p:grpSp>
        <p:nvGrpSpPr>
          <p:cNvPr id="46" name="Group 45">
            <a:extLst>
              <a:ext uri="{FF2B5EF4-FFF2-40B4-BE49-F238E27FC236}">
                <a16:creationId xmlns:a16="http://schemas.microsoft.com/office/drawing/2014/main" id="{9D6D4ACF-8C2C-4541-AF2D-F788025C2AC0}"/>
              </a:ext>
            </a:extLst>
          </p:cNvPr>
          <p:cNvGrpSpPr/>
          <p:nvPr/>
        </p:nvGrpSpPr>
        <p:grpSpPr>
          <a:xfrm>
            <a:off x="5773022" y="5453210"/>
            <a:ext cx="4530056" cy="1291905"/>
            <a:chOff x="234891" y="3035700"/>
            <a:chExt cx="4530056" cy="1291905"/>
          </a:xfrm>
        </p:grpSpPr>
        <p:sp>
          <p:nvSpPr>
            <p:cNvPr id="47" name="Rectangle 46">
              <a:extLst>
                <a:ext uri="{FF2B5EF4-FFF2-40B4-BE49-F238E27FC236}">
                  <a16:creationId xmlns:a16="http://schemas.microsoft.com/office/drawing/2014/main" id="{890281CB-AA18-4891-A198-635E3F950D00}"/>
                </a:ext>
              </a:extLst>
            </p:cNvPr>
            <p:cNvSpPr/>
            <p:nvPr/>
          </p:nvSpPr>
          <p:spPr>
            <a:xfrm>
              <a:off x="880843" y="3187726"/>
              <a:ext cx="3884104" cy="1020361"/>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6802FD63-254B-4010-9A03-FC6421CC9951}"/>
                </a:ext>
              </a:extLst>
            </p:cNvPr>
            <p:cNvSpPr/>
            <p:nvPr/>
          </p:nvSpPr>
          <p:spPr>
            <a:xfrm>
              <a:off x="234891" y="3035700"/>
              <a:ext cx="1291905" cy="1291905"/>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49" name="TextBox 48">
              <a:extLst>
                <a:ext uri="{FF2B5EF4-FFF2-40B4-BE49-F238E27FC236}">
                  <a16:creationId xmlns:a16="http://schemas.microsoft.com/office/drawing/2014/main" id="{D77DB5AA-18BE-4744-93A7-28D04963A672}"/>
                </a:ext>
              </a:extLst>
            </p:cNvPr>
            <p:cNvSpPr txBox="1"/>
            <p:nvPr/>
          </p:nvSpPr>
          <p:spPr>
            <a:xfrm>
              <a:off x="318780" y="3299968"/>
              <a:ext cx="1359017" cy="769441"/>
            </a:xfrm>
            <a:prstGeom prst="rect">
              <a:avLst/>
            </a:prstGeom>
            <a:noFill/>
          </p:spPr>
          <p:txBody>
            <a:bodyPr wrap="square" rtlCol="0">
              <a:spAutoFit/>
            </a:bodyPr>
            <a:lstStyle/>
            <a:p>
              <a:r>
                <a:rPr lang="en-US" sz="4400" b="1" dirty="0">
                  <a:solidFill>
                    <a:schemeClr val="bg1"/>
                  </a:solidFill>
                </a:rPr>
                <a:t>95%</a:t>
              </a:r>
            </a:p>
          </p:txBody>
        </p:sp>
        <p:sp>
          <p:nvSpPr>
            <p:cNvPr id="50" name="TextBox 49">
              <a:extLst>
                <a:ext uri="{FF2B5EF4-FFF2-40B4-BE49-F238E27FC236}">
                  <a16:creationId xmlns:a16="http://schemas.microsoft.com/office/drawing/2014/main" id="{22C4C8DC-1F41-47FA-9AA4-35751522F690}"/>
                </a:ext>
              </a:extLst>
            </p:cNvPr>
            <p:cNvSpPr txBox="1"/>
            <p:nvPr/>
          </p:nvSpPr>
          <p:spPr>
            <a:xfrm>
              <a:off x="1560353" y="3129168"/>
              <a:ext cx="3171040" cy="1077218"/>
            </a:xfrm>
            <a:prstGeom prst="rect">
              <a:avLst/>
            </a:prstGeom>
            <a:noFill/>
          </p:spPr>
          <p:txBody>
            <a:bodyPr wrap="square" rtlCol="0">
              <a:spAutoFit/>
            </a:bodyPr>
            <a:lstStyle/>
            <a:p>
              <a:r>
                <a:rPr lang="en-US" sz="3200" b="1" dirty="0">
                  <a:solidFill>
                    <a:schemeClr val="bg1"/>
                  </a:solidFill>
                </a:rPr>
                <a:t>Of those, made threats in person</a:t>
              </a:r>
            </a:p>
          </p:txBody>
        </p:sp>
      </p:grpSp>
    </p:spTree>
    <p:extLst>
      <p:ext uri="{BB962C8B-B14F-4D97-AF65-F5344CB8AC3E}">
        <p14:creationId xmlns:p14="http://schemas.microsoft.com/office/powerpoint/2010/main" val="224441303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13A5ADB-E5FB-49A7-B399-079BF658B44B}"/>
              </a:ext>
            </a:extLst>
          </p:cNvPr>
          <p:cNvGrpSpPr/>
          <p:nvPr/>
        </p:nvGrpSpPr>
        <p:grpSpPr>
          <a:xfrm>
            <a:off x="0" y="109574"/>
            <a:ext cx="12192000" cy="1196012"/>
            <a:chOff x="0" y="109574"/>
            <a:chExt cx="12192000" cy="1196012"/>
          </a:xfrm>
        </p:grpSpPr>
        <p:sp>
          <p:nvSpPr>
            <p:cNvPr id="3" name="Rectangle 2">
              <a:extLst>
                <a:ext uri="{FF2B5EF4-FFF2-40B4-BE49-F238E27FC236}">
                  <a16:creationId xmlns:a16="http://schemas.microsoft.com/office/drawing/2014/main" id="{DDD903BA-3E41-498D-BE55-8D5D32353EC6}"/>
                </a:ext>
              </a:extLst>
            </p:cNvPr>
            <p:cNvSpPr/>
            <p:nvPr/>
          </p:nvSpPr>
          <p:spPr>
            <a:xfrm>
              <a:off x="0" y="192946"/>
              <a:ext cx="12192000" cy="1020361"/>
            </a:xfrm>
            <a:prstGeom prst="rect">
              <a:avLst/>
            </a:prstGeom>
            <a:solidFill>
              <a:srgbClr val="00674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E8629DB-E4FC-4F9C-A0CA-4EA54B02507B}"/>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377182" y="109574"/>
              <a:ext cx="1112173" cy="1196012"/>
            </a:xfrm>
            <a:prstGeom prst="rect">
              <a:avLst/>
            </a:prstGeom>
            <a:effectLst>
              <a:outerShdw blurRad="50800" dist="38100" dir="2700000" algn="tl" rotWithShape="0">
                <a:prstClr val="black">
                  <a:alpha val="40000"/>
                </a:prstClr>
              </a:outerShdw>
            </a:effectLst>
          </p:spPr>
        </p:pic>
      </p:grpSp>
      <p:sp>
        <p:nvSpPr>
          <p:cNvPr id="5" name="TextBox 4">
            <a:extLst>
              <a:ext uri="{FF2B5EF4-FFF2-40B4-BE49-F238E27FC236}">
                <a16:creationId xmlns:a16="http://schemas.microsoft.com/office/drawing/2014/main" id="{975368FB-1CEA-4836-9DB0-E26FB57367A0}"/>
              </a:ext>
            </a:extLst>
          </p:cNvPr>
          <p:cNvSpPr txBox="1"/>
          <p:nvPr/>
        </p:nvSpPr>
        <p:spPr>
          <a:xfrm>
            <a:off x="408963" y="172505"/>
            <a:ext cx="9087375" cy="923330"/>
          </a:xfrm>
          <a:prstGeom prst="rect">
            <a:avLst/>
          </a:prstGeom>
          <a:noFill/>
        </p:spPr>
        <p:txBody>
          <a:bodyPr wrap="square">
            <a:spAutoFit/>
          </a:bodyPr>
          <a:lstStyle/>
          <a:p>
            <a:r>
              <a:rPr lang="en-US" sz="5400" b="1" dirty="0">
                <a:solidFill>
                  <a:schemeClr val="bg1"/>
                </a:solidFill>
                <a:cs typeface="Arial" panose="020B0604020202020204" pitchFamily="34" charset="0"/>
              </a:rPr>
              <a:t>Risk identification</a:t>
            </a:r>
            <a:endParaRPr lang="en-US" sz="5400" dirty="0">
              <a:solidFill>
                <a:schemeClr val="bg1"/>
              </a:solidFill>
            </a:endParaRPr>
          </a:p>
        </p:txBody>
      </p:sp>
      <p:sp>
        <p:nvSpPr>
          <p:cNvPr id="31" name="Rectangle 30">
            <a:extLst>
              <a:ext uri="{FF2B5EF4-FFF2-40B4-BE49-F238E27FC236}">
                <a16:creationId xmlns:a16="http://schemas.microsoft.com/office/drawing/2014/main" id="{7E8F6590-930A-49DD-8EC8-E6E2FCE35D3C}"/>
              </a:ext>
            </a:extLst>
          </p:cNvPr>
          <p:cNvSpPr/>
          <p:nvPr/>
        </p:nvSpPr>
        <p:spPr>
          <a:xfrm>
            <a:off x="897621" y="1605384"/>
            <a:ext cx="10874930" cy="1160766"/>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D5FA3983-8BA8-4776-B3C9-61BF9F1E9F51}"/>
              </a:ext>
            </a:extLst>
          </p:cNvPr>
          <p:cNvSpPr/>
          <p:nvPr/>
        </p:nvSpPr>
        <p:spPr>
          <a:xfrm>
            <a:off x="260060" y="1376809"/>
            <a:ext cx="1694576" cy="161291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3E99F188-9149-4678-B6B1-CE585FE34247}"/>
              </a:ext>
            </a:extLst>
          </p:cNvPr>
          <p:cNvSpPr txBox="1"/>
          <p:nvPr/>
        </p:nvSpPr>
        <p:spPr>
          <a:xfrm>
            <a:off x="419449" y="1774935"/>
            <a:ext cx="1526797" cy="769441"/>
          </a:xfrm>
          <a:prstGeom prst="rect">
            <a:avLst/>
          </a:prstGeom>
          <a:noFill/>
        </p:spPr>
        <p:txBody>
          <a:bodyPr wrap="square" rtlCol="0">
            <a:spAutoFit/>
          </a:bodyPr>
          <a:lstStyle/>
          <a:p>
            <a:r>
              <a:rPr lang="en-US" sz="4400" b="1" dirty="0">
                <a:solidFill>
                  <a:schemeClr val="bg1"/>
                </a:solidFill>
              </a:rPr>
              <a:t>100%</a:t>
            </a:r>
          </a:p>
        </p:txBody>
      </p:sp>
      <p:sp>
        <p:nvSpPr>
          <p:cNvPr id="34" name="TextBox 33">
            <a:extLst>
              <a:ext uri="{FF2B5EF4-FFF2-40B4-BE49-F238E27FC236}">
                <a16:creationId xmlns:a16="http://schemas.microsoft.com/office/drawing/2014/main" id="{30D144DD-FC16-4338-8838-C1CFBB74DFE7}"/>
              </a:ext>
            </a:extLst>
          </p:cNvPr>
          <p:cNvSpPr txBox="1"/>
          <p:nvPr/>
        </p:nvSpPr>
        <p:spPr>
          <a:xfrm>
            <a:off x="2114024" y="1627288"/>
            <a:ext cx="9910195" cy="1077218"/>
          </a:xfrm>
          <a:prstGeom prst="rect">
            <a:avLst/>
          </a:prstGeom>
          <a:noFill/>
        </p:spPr>
        <p:txBody>
          <a:bodyPr wrap="square" rtlCol="0">
            <a:spAutoFit/>
          </a:bodyPr>
          <a:lstStyle/>
          <a:p>
            <a:r>
              <a:rPr lang="en-US" sz="3200" b="1" dirty="0">
                <a:solidFill>
                  <a:schemeClr val="bg1"/>
                </a:solidFill>
              </a:rPr>
              <a:t>Lived with someone or had significant in-person </a:t>
            </a:r>
          </a:p>
          <a:p>
            <a:r>
              <a:rPr lang="en-US" sz="3200" b="1" dirty="0">
                <a:solidFill>
                  <a:schemeClr val="bg1"/>
                </a:solidFill>
              </a:rPr>
              <a:t>or online social interactions</a:t>
            </a:r>
          </a:p>
        </p:txBody>
      </p:sp>
      <p:sp>
        <p:nvSpPr>
          <p:cNvPr id="38" name="TextBox 37">
            <a:extLst>
              <a:ext uri="{FF2B5EF4-FFF2-40B4-BE49-F238E27FC236}">
                <a16:creationId xmlns:a16="http://schemas.microsoft.com/office/drawing/2014/main" id="{1119F60B-3211-49DA-AA1C-A3955A25995A}"/>
              </a:ext>
            </a:extLst>
          </p:cNvPr>
          <p:cNvSpPr txBox="1"/>
          <p:nvPr/>
        </p:nvSpPr>
        <p:spPr>
          <a:xfrm>
            <a:off x="3028426" y="871894"/>
            <a:ext cx="7415868" cy="400110"/>
          </a:xfrm>
          <a:prstGeom prst="rect">
            <a:avLst/>
          </a:prstGeom>
          <a:noFill/>
        </p:spPr>
        <p:txBody>
          <a:bodyPr wrap="square">
            <a:spAutoFit/>
          </a:bodyPr>
          <a:lstStyle/>
          <a:p>
            <a:pPr lvl="1" algn="r"/>
            <a:r>
              <a:rPr lang="en-US" sz="2000" b="1" dirty="0">
                <a:solidFill>
                  <a:schemeClr val="bg1"/>
                </a:solidFill>
                <a:cs typeface="Arial" panose="020B0604020202020204" pitchFamily="34" charset="0"/>
              </a:rPr>
              <a:t>Source: FBI study of pre-attack behaviors, 2000-2013</a:t>
            </a:r>
          </a:p>
        </p:txBody>
      </p:sp>
      <p:sp>
        <p:nvSpPr>
          <p:cNvPr id="39" name="Content Placeholder 2">
            <a:extLst>
              <a:ext uri="{FF2B5EF4-FFF2-40B4-BE49-F238E27FC236}">
                <a16:creationId xmlns:a16="http://schemas.microsoft.com/office/drawing/2014/main" id="{F5012BF0-29A3-453A-A35D-B34776E9BF18}"/>
              </a:ext>
            </a:extLst>
          </p:cNvPr>
          <p:cNvSpPr txBox="1">
            <a:spLocks/>
          </p:cNvSpPr>
          <p:nvPr/>
        </p:nvSpPr>
        <p:spPr>
          <a:xfrm>
            <a:off x="1" y="3067819"/>
            <a:ext cx="12191999" cy="870358"/>
          </a:xfrm>
          <a:prstGeom prst="rect">
            <a:avLst/>
          </a:prstGeom>
        </p:spPr>
        <p:txBody>
          <a:bodyPr vert="horz" lIns="91440" tIns="45720" rIns="91440" bIns="45720" rtlCol="0" anchor="ctr">
            <a:no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a:solidFill>
                  <a:schemeClr val="tx1"/>
                </a:solidFill>
                <a:cs typeface="Arial" panose="020B0604020202020204" pitchFamily="34" charset="0"/>
              </a:rPr>
              <a:t>Recognize new/worsening behavior</a:t>
            </a:r>
          </a:p>
        </p:txBody>
      </p:sp>
      <p:sp>
        <p:nvSpPr>
          <p:cNvPr id="40" name="Content Placeholder 2">
            <a:extLst>
              <a:ext uri="{FF2B5EF4-FFF2-40B4-BE49-F238E27FC236}">
                <a16:creationId xmlns:a16="http://schemas.microsoft.com/office/drawing/2014/main" id="{60AC6551-236C-4646-8204-E4E3A142C6D1}"/>
              </a:ext>
            </a:extLst>
          </p:cNvPr>
          <p:cNvSpPr txBox="1">
            <a:spLocks/>
          </p:cNvSpPr>
          <p:nvPr/>
        </p:nvSpPr>
        <p:spPr>
          <a:xfrm>
            <a:off x="60122" y="3991555"/>
            <a:ext cx="12191999" cy="2866445"/>
          </a:xfrm>
          <a:prstGeom prst="rect">
            <a:avLst/>
          </a:prstGeom>
        </p:spPr>
        <p:txBody>
          <a:bodyPr vert="horz" lIns="91440" tIns="45720" rIns="91440" bIns="45720" numCol="2" rtlCol="0" anchor="t" anchorCtr="0">
            <a:no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74320" indent="-274320" algn="l">
              <a:buFont typeface="Arial" panose="020B0604020202020204" pitchFamily="34" charset="0"/>
              <a:buChar char="•"/>
            </a:pPr>
            <a:r>
              <a:rPr lang="en-US" sz="3200" dirty="0">
                <a:solidFill>
                  <a:schemeClr val="tx1"/>
                </a:solidFill>
                <a:cs typeface="Arial" panose="020B0604020202020204" pitchFamily="34" charset="0"/>
              </a:rPr>
              <a:t>Starts pulling away</a:t>
            </a:r>
          </a:p>
          <a:p>
            <a:pPr marL="274320" indent="-274320" algn="l">
              <a:buFont typeface="Arial" panose="020B0604020202020204" pitchFamily="34" charset="0"/>
              <a:buChar char="•"/>
            </a:pPr>
            <a:r>
              <a:rPr lang="en-US" sz="3200" dirty="0">
                <a:solidFill>
                  <a:schemeClr val="tx1"/>
                </a:solidFill>
                <a:cs typeface="Arial" panose="020B0604020202020204" pitchFamily="34" charset="0"/>
              </a:rPr>
              <a:t>Threatening or intimidating act, gesture or statement</a:t>
            </a:r>
          </a:p>
          <a:p>
            <a:pPr marL="274320" indent="-274320" algn="l">
              <a:buFont typeface="Arial" panose="020B0604020202020204" pitchFamily="34" charset="0"/>
              <a:buChar char="•"/>
            </a:pPr>
            <a:r>
              <a:rPr lang="en-US" sz="3200" dirty="0">
                <a:solidFill>
                  <a:schemeClr val="tx1"/>
                </a:solidFill>
                <a:cs typeface="Arial" panose="020B0604020202020204" pitchFamily="34" charset="0"/>
              </a:rPr>
              <a:t>Fixated on a hate group, terrorist or extremist person/material</a:t>
            </a:r>
          </a:p>
          <a:p>
            <a:pPr marL="274320" indent="-274320" algn="l">
              <a:buFont typeface="Arial" panose="020B0604020202020204" pitchFamily="34" charset="0"/>
              <a:buChar char="•"/>
            </a:pPr>
            <a:endParaRPr lang="en-US" sz="3200" dirty="0">
              <a:solidFill>
                <a:schemeClr val="tx1"/>
              </a:solidFill>
              <a:cs typeface="Arial" panose="020B0604020202020204" pitchFamily="34" charset="0"/>
            </a:endParaRPr>
          </a:p>
          <a:p>
            <a:pPr algn="l"/>
            <a:endParaRPr lang="en-US" sz="3200" dirty="0">
              <a:solidFill>
                <a:schemeClr val="tx1"/>
              </a:solidFill>
              <a:cs typeface="Arial" panose="020B0604020202020204" pitchFamily="34" charset="0"/>
            </a:endParaRPr>
          </a:p>
          <a:p>
            <a:pPr marL="274320" indent="-274320" algn="l">
              <a:buFont typeface="Arial" panose="020B0604020202020204" pitchFamily="34" charset="0"/>
              <a:buChar char="•"/>
            </a:pPr>
            <a:r>
              <a:rPr lang="en-US" sz="3200" dirty="0">
                <a:solidFill>
                  <a:schemeClr val="tx1"/>
                </a:solidFill>
                <a:cs typeface="Arial" panose="020B0604020202020204" pitchFamily="34" charset="0"/>
              </a:rPr>
              <a:t>Suicidal statements/behavior</a:t>
            </a:r>
          </a:p>
          <a:p>
            <a:pPr marL="274320" indent="-274320" algn="l">
              <a:buFont typeface="Arial" panose="020B0604020202020204" pitchFamily="34" charset="0"/>
              <a:buChar char="•"/>
            </a:pPr>
            <a:r>
              <a:rPr lang="en-US" sz="3200" dirty="0">
                <a:solidFill>
                  <a:schemeClr val="tx1"/>
                </a:solidFill>
                <a:cs typeface="Arial" panose="020B0604020202020204" pitchFamily="34" charset="0"/>
              </a:rPr>
              <a:t>Has abnormal life stress such as:</a:t>
            </a:r>
          </a:p>
          <a:p>
            <a:pPr marL="274320" algn="l"/>
            <a:r>
              <a:rPr lang="en-US" sz="3200" dirty="0">
                <a:solidFill>
                  <a:schemeClr val="tx1"/>
                </a:solidFill>
                <a:cs typeface="Arial" panose="020B0604020202020204" pitchFamily="34" charset="0"/>
              </a:rPr>
              <a:t>mental health, financial strain,  job-related, friend or partner conflict, drug/alcohol-related, etc. </a:t>
            </a:r>
          </a:p>
          <a:p>
            <a:pPr marL="274320" indent="-274320" algn="l">
              <a:buFont typeface="Arial" panose="020B0604020202020204" pitchFamily="34" charset="0"/>
              <a:buChar char="•"/>
            </a:pPr>
            <a:endParaRPr lang="en-US" sz="3600" dirty="0">
              <a:solidFill>
                <a:schemeClr val="tx1"/>
              </a:solidFill>
              <a:cs typeface="Arial" panose="020B0604020202020204" pitchFamily="34" charset="0"/>
            </a:endParaRPr>
          </a:p>
        </p:txBody>
      </p:sp>
    </p:spTree>
    <p:extLst>
      <p:ext uri="{BB962C8B-B14F-4D97-AF65-F5344CB8AC3E}">
        <p14:creationId xmlns:p14="http://schemas.microsoft.com/office/powerpoint/2010/main" val="146517655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13A5ADB-E5FB-49A7-B399-079BF658B44B}"/>
              </a:ext>
            </a:extLst>
          </p:cNvPr>
          <p:cNvGrpSpPr/>
          <p:nvPr/>
        </p:nvGrpSpPr>
        <p:grpSpPr>
          <a:xfrm>
            <a:off x="0" y="109574"/>
            <a:ext cx="12192000" cy="1196012"/>
            <a:chOff x="0" y="109574"/>
            <a:chExt cx="12192000" cy="1196012"/>
          </a:xfrm>
        </p:grpSpPr>
        <p:sp>
          <p:nvSpPr>
            <p:cNvPr id="3" name="Rectangle 2">
              <a:extLst>
                <a:ext uri="{FF2B5EF4-FFF2-40B4-BE49-F238E27FC236}">
                  <a16:creationId xmlns:a16="http://schemas.microsoft.com/office/drawing/2014/main" id="{DDD903BA-3E41-498D-BE55-8D5D32353EC6}"/>
                </a:ext>
              </a:extLst>
            </p:cNvPr>
            <p:cNvSpPr/>
            <p:nvPr/>
          </p:nvSpPr>
          <p:spPr>
            <a:xfrm>
              <a:off x="0" y="192946"/>
              <a:ext cx="12192000" cy="1020361"/>
            </a:xfrm>
            <a:prstGeom prst="rect">
              <a:avLst/>
            </a:prstGeom>
            <a:solidFill>
              <a:srgbClr val="00674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E8629DB-E4FC-4F9C-A0CA-4EA54B02507B}"/>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377182" y="109574"/>
              <a:ext cx="1112173" cy="1196012"/>
            </a:xfrm>
            <a:prstGeom prst="rect">
              <a:avLst/>
            </a:prstGeom>
            <a:effectLst>
              <a:outerShdw blurRad="50800" dist="38100" dir="2700000" algn="tl" rotWithShape="0">
                <a:prstClr val="black">
                  <a:alpha val="40000"/>
                </a:prstClr>
              </a:outerShdw>
            </a:effectLst>
          </p:spPr>
        </p:pic>
      </p:grpSp>
      <p:sp>
        <p:nvSpPr>
          <p:cNvPr id="5" name="TextBox 4">
            <a:extLst>
              <a:ext uri="{FF2B5EF4-FFF2-40B4-BE49-F238E27FC236}">
                <a16:creationId xmlns:a16="http://schemas.microsoft.com/office/drawing/2014/main" id="{975368FB-1CEA-4836-9DB0-E26FB57367A0}"/>
              </a:ext>
            </a:extLst>
          </p:cNvPr>
          <p:cNvSpPr txBox="1"/>
          <p:nvPr/>
        </p:nvSpPr>
        <p:spPr>
          <a:xfrm>
            <a:off x="408963" y="172505"/>
            <a:ext cx="9087375" cy="923330"/>
          </a:xfrm>
          <a:prstGeom prst="rect">
            <a:avLst/>
          </a:prstGeom>
          <a:noFill/>
        </p:spPr>
        <p:txBody>
          <a:bodyPr wrap="square">
            <a:spAutoFit/>
          </a:bodyPr>
          <a:lstStyle/>
          <a:p>
            <a:r>
              <a:rPr lang="en-US" sz="5400" b="1" dirty="0">
                <a:solidFill>
                  <a:schemeClr val="bg1"/>
                </a:solidFill>
                <a:cs typeface="Arial" panose="020B0604020202020204" pitchFamily="34" charset="0"/>
              </a:rPr>
              <a:t>Risk identification</a:t>
            </a:r>
            <a:endParaRPr lang="en-US" sz="5400" dirty="0">
              <a:solidFill>
                <a:schemeClr val="bg1"/>
              </a:solidFill>
            </a:endParaRPr>
          </a:p>
        </p:txBody>
      </p:sp>
      <p:sp>
        <p:nvSpPr>
          <p:cNvPr id="39" name="Content Placeholder 2">
            <a:extLst>
              <a:ext uri="{FF2B5EF4-FFF2-40B4-BE49-F238E27FC236}">
                <a16:creationId xmlns:a16="http://schemas.microsoft.com/office/drawing/2014/main" id="{F5012BF0-29A3-453A-A35D-B34776E9BF18}"/>
              </a:ext>
            </a:extLst>
          </p:cNvPr>
          <p:cNvSpPr txBox="1">
            <a:spLocks/>
          </p:cNvSpPr>
          <p:nvPr/>
        </p:nvSpPr>
        <p:spPr>
          <a:xfrm>
            <a:off x="9787" y="1339686"/>
            <a:ext cx="12191999" cy="870358"/>
          </a:xfrm>
          <a:prstGeom prst="rect">
            <a:avLst/>
          </a:prstGeom>
        </p:spPr>
        <p:txBody>
          <a:bodyPr vert="horz" lIns="91440" tIns="45720" rIns="91440" bIns="45720" rtlCol="0" anchor="ctr">
            <a:no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a:solidFill>
                  <a:schemeClr val="tx1"/>
                </a:solidFill>
                <a:cs typeface="Arial" panose="020B0604020202020204" pitchFamily="34" charset="0"/>
              </a:rPr>
              <a:t>Other areas of concern</a:t>
            </a:r>
          </a:p>
        </p:txBody>
      </p:sp>
      <p:grpSp>
        <p:nvGrpSpPr>
          <p:cNvPr id="10" name="Group 9">
            <a:extLst>
              <a:ext uri="{FF2B5EF4-FFF2-40B4-BE49-F238E27FC236}">
                <a16:creationId xmlns:a16="http://schemas.microsoft.com/office/drawing/2014/main" id="{C543B003-3593-42C5-93D4-4C82E36996B4}"/>
              </a:ext>
            </a:extLst>
          </p:cNvPr>
          <p:cNvGrpSpPr/>
          <p:nvPr/>
        </p:nvGrpSpPr>
        <p:grpSpPr>
          <a:xfrm>
            <a:off x="1124126" y="2404378"/>
            <a:ext cx="4429387" cy="1077218"/>
            <a:chOff x="209725" y="2404378"/>
            <a:chExt cx="4429387" cy="1077218"/>
          </a:xfrm>
        </p:grpSpPr>
        <p:sp>
          <p:nvSpPr>
            <p:cNvPr id="14" name="Rectangle 13">
              <a:extLst>
                <a:ext uri="{FF2B5EF4-FFF2-40B4-BE49-F238E27FC236}">
                  <a16:creationId xmlns:a16="http://schemas.microsoft.com/office/drawing/2014/main" id="{04E1E78A-3A84-404D-8173-6754DA7B96D3}"/>
                </a:ext>
              </a:extLst>
            </p:cNvPr>
            <p:cNvSpPr/>
            <p:nvPr/>
          </p:nvSpPr>
          <p:spPr>
            <a:xfrm>
              <a:off x="209725" y="2432807"/>
              <a:ext cx="4429387" cy="1020361"/>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88A07B86-5976-42C8-B662-3A6184A961CE}"/>
                </a:ext>
              </a:extLst>
            </p:cNvPr>
            <p:cNvSpPr txBox="1"/>
            <p:nvPr/>
          </p:nvSpPr>
          <p:spPr>
            <a:xfrm>
              <a:off x="234894" y="2404378"/>
              <a:ext cx="4370664" cy="1077218"/>
            </a:xfrm>
            <a:prstGeom prst="rect">
              <a:avLst/>
            </a:prstGeom>
            <a:noFill/>
          </p:spPr>
          <p:txBody>
            <a:bodyPr wrap="square" rtlCol="0">
              <a:spAutoFit/>
            </a:bodyPr>
            <a:lstStyle/>
            <a:p>
              <a:r>
                <a:rPr lang="en-US" sz="3200" b="1" dirty="0">
                  <a:solidFill>
                    <a:schemeClr val="bg1"/>
                  </a:solidFill>
                </a:rPr>
                <a:t>Unhealthy coping skills or conflict resolution</a:t>
              </a:r>
            </a:p>
          </p:txBody>
        </p:sp>
      </p:grpSp>
      <p:grpSp>
        <p:nvGrpSpPr>
          <p:cNvPr id="8" name="Group 7">
            <a:extLst>
              <a:ext uri="{FF2B5EF4-FFF2-40B4-BE49-F238E27FC236}">
                <a16:creationId xmlns:a16="http://schemas.microsoft.com/office/drawing/2014/main" id="{5B8F969D-D23C-45FB-8CFC-BCCF2C69D11B}"/>
              </a:ext>
            </a:extLst>
          </p:cNvPr>
          <p:cNvGrpSpPr/>
          <p:nvPr/>
        </p:nvGrpSpPr>
        <p:grpSpPr>
          <a:xfrm>
            <a:off x="1124126" y="3699619"/>
            <a:ext cx="4429387" cy="1078919"/>
            <a:chOff x="209725" y="3699619"/>
            <a:chExt cx="4429387" cy="1078919"/>
          </a:xfrm>
        </p:grpSpPr>
        <p:sp>
          <p:nvSpPr>
            <p:cNvPr id="19" name="Rectangle 18">
              <a:extLst>
                <a:ext uri="{FF2B5EF4-FFF2-40B4-BE49-F238E27FC236}">
                  <a16:creationId xmlns:a16="http://schemas.microsoft.com/office/drawing/2014/main" id="{6A34C935-6FF5-4BD0-8795-7EA5048C9395}"/>
                </a:ext>
              </a:extLst>
            </p:cNvPr>
            <p:cNvSpPr/>
            <p:nvPr/>
          </p:nvSpPr>
          <p:spPr>
            <a:xfrm>
              <a:off x="209725" y="3758177"/>
              <a:ext cx="4429387" cy="1020361"/>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D2D308CE-86F7-475D-8DB6-1CF0EDF0B670}"/>
                </a:ext>
              </a:extLst>
            </p:cNvPr>
            <p:cNvSpPr txBox="1"/>
            <p:nvPr/>
          </p:nvSpPr>
          <p:spPr>
            <a:xfrm>
              <a:off x="234894" y="3699619"/>
              <a:ext cx="4370664" cy="1077218"/>
            </a:xfrm>
            <a:prstGeom prst="rect">
              <a:avLst/>
            </a:prstGeom>
            <a:noFill/>
          </p:spPr>
          <p:txBody>
            <a:bodyPr wrap="square" rtlCol="0">
              <a:spAutoFit/>
            </a:bodyPr>
            <a:lstStyle/>
            <a:p>
              <a:r>
                <a:rPr lang="en-US" sz="3200" b="1" dirty="0">
                  <a:solidFill>
                    <a:schemeClr val="bg1"/>
                  </a:solidFill>
                </a:rPr>
                <a:t>Narcissistic, entitled, injustice “collector”</a:t>
              </a:r>
            </a:p>
          </p:txBody>
        </p:sp>
      </p:grpSp>
      <p:grpSp>
        <p:nvGrpSpPr>
          <p:cNvPr id="6" name="Group 5">
            <a:extLst>
              <a:ext uri="{FF2B5EF4-FFF2-40B4-BE49-F238E27FC236}">
                <a16:creationId xmlns:a16="http://schemas.microsoft.com/office/drawing/2014/main" id="{5D07DF9C-7D82-47C4-8BC9-616FA0A0820A}"/>
              </a:ext>
            </a:extLst>
          </p:cNvPr>
          <p:cNvGrpSpPr/>
          <p:nvPr/>
        </p:nvGrpSpPr>
        <p:grpSpPr>
          <a:xfrm>
            <a:off x="1124126" y="5057654"/>
            <a:ext cx="4429387" cy="1077218"/>
            <a:chOff x="209725" y="5057654"/>
            <a:chExt cx="4429387" cy="1077218"/>
          </a:xfrm>
        </p:grpSpPr>
        <p:sp>
          <p:nvSpPr>
            <p:cNvPr id="24" name="Rectangle 23">
              <a:extLst>
                <a:ext uri="{FF2B5EF4-FFF2-40B4-BE49-F238E27FC236}">
                  <a16:creationId xmlns:a16="http://schemas.microsoft.com/office/drawing/2014/main" id="{60E75897-ECE3-40E3-9938-6C3D71AB7ACF}"/>
                </a:ext>
              </a:extLst>
            </p:cNvPr>
            <p:cNvSpPr/>
            <p:nvPr/>
          </p:nvSpPr>
          <p:spPr>
            <a:xfrm>
              <a:off x="209725" y="5086083"/>
              <a:ext cx="4429387" cy="1020361"/>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DF620EF2-CEF2-48ED-A45B-0E767B207432}"/>
                </a:ext>
              </a:extLst>
            </p:cNvPr>
            <p:cNvSpPr txBox="1"/>
            <p:nvPr/>
          </p:nvSpPr>
          <p:spPr>
            <a:xfrm>
              <a:off x="268448" y="5057654"/>
              <a:ext cx="4370664" cy="1077218"/>
            </a:xfrm>
            <a:prstGeom prst="rect">
              <a:avLst/>
            </a:prstGeom>
            <a:noFill/>
          </p:spPr>
          <p:txBody>
            <a:bodyPr wrap="square" rtlCol="0">
              <a:spAutoFit/>
            </a:bodyPr>
            <a:lstStyle/>
            <a:p>
              <a:r>
                <a:rPr lang="en-US" sz="3200" b="1" dirty="0">
                  <a:solidFill>
                    <a:schemeClr val="bg1"/>
                  </a:solidFill>
                </a:rPr>
                <a:t>Abnormal need of attention, recognition</a:t>
              </a:r>
            </a:p>
          </p:txBody>
        </p:sp>
      </p:grpSp>
      <p:grpSp>
        <p:nvGrpSpPr>
          <p:cNvPr id="11" name="Group 10">
            <a:extLst>
              <a:ext uri="{FF2B5EF4-FFF2-40B4-BE49-F238E27FC236}">
                <a16:creationId xmlns:a16="http://schemas.microsoft.com/office/drawing/2014/main" id="{C4256C5F-E507-498D-8C30-E3A993FCC155}"/>
              </a:ext>
            </a:extLst>
          </p:cNvPr>
          <p:cNvGrpSpPr/>
          <p:nvPr/>
        </p:nvGrpSpPr>
        <p:grpSpPr>
          <a:xfrm>
            <a:off x="6192475" y="2397387"/>
            <a:ext cx="4429387" cy="1077218"/>
            <a:chOff x="5278074" y="2397387"/>
            <a:chExt cx="4429387" cy="1077218"/>
          </a:xfrm>
        </p:grpSpPr>
        <p:sp>
          <p:nvSpPr>
            <p:cNvPr id="28" name="Rectangle 27">
              <a:extLst>
                <a:ext uri="{FF2B5EF4-FFF2-40B4-BE49-F238E27FC236}">
                  <a16:creationId xmlns:a16="http://schemas.microsoft.com/office/drawing/2014/main" id="{F32E3850-FA04-41F9-B3D2-EDD335558778}"/>
                </a:ext>
              </a:extLst>
            </p:cNvPr>
            <p:cNvSpPr/>
            <p:nvPr/>
          </p:nvSpPr>
          <p:spPr>
            <a:xfrm>
              <a:off x="5278074" y="2425816"/>
              <a:ext cx="4429387" cy="1020361"/>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074850BB-9126-47E8-B1C1-1FC129C71C55}"/>
                </a:ext>
              </a:extLst>
            </p:cNvPr>
            <p:cNvSpPr txBox="1"/>
            <p:nvPr/>
          </p:nvSpPr>
          <p:spPr>
            <a:xfrm>
              <a:off x="5303243" y="2397387"/>
              <a:ext cx="4370664" cy="1077218"/>
            </a:xfrm>
            <a:prstGeom prst="rect">
              <a:avLst/>
            </a:prstGeom>
            <a:noFill/>
          </p:spPr>
          <p:txBody>
            <a:bodyPr wrap="square" rtlCol="0">
              <a:spAutoFit/>
            </a:bodyPr>
            <a:lstStyle/>
            <a:p>
              <a:r>
                <a:rPr lang="en-US" sz="3200" b="1" dirty="0">
                  <a:solidFill>
                    <a:schemeClr val="bg1"/>
                  </a:solidFill>
                </a:rPr>
                <a:t>Unhealthy response to rules, authority</a:t>
              </a:r>
            </a:p>
          </p:txBody>
        </p:sp>
      </p:grpSp>
      <p:grpSp>
        <p:nvGrpSpPr>
          <p:cNvPr id="9" name="Group 8">
            <a:extLst>
              <a:ext uri="{FF2B5EF4-FFF2-40B4-BE49-F238E27FC236}">
                <a16:creationId xmlns:a16="http://schemas.microsoft.com/office/drawing/2014/main" id="{F4CCB036-F94A-48A9-B9D4-084AFEAE423C}"/>
              </a:ext>
            </a:extLst>
          </p:cNvPr>
          <p:cNvGrpSpPr/>
          <p:nvPr/>
        </p:nvGrpSpPr>
        <p:grpSpPr>
          <a:xfrm>
            <a:off x="6192475" y="3699619"/>
            <a:ext cx="4429387" cy="1078919"/>
            <a:chOff x="5278074" y="3699619"/>
            <a:chExt cx="4429387" cy="1078919"/>
          </a:xfrm>
        </p:grpSpPr>
        <p:sp>
          <p:nvSpPr>
            <p:cNvPr id="30" name="Rectangle 29">
              <a:extLst>
                <a:ext uri="{FF2B5EF4-FFF2-40B4-BE49-F238E27FC236}">
                  <a16:creationId xmlns:a16="http://schemas.microsoft.com/office/drawing/2014/main" id="{C6B77D14-2A5C-4D8B-86BC-0C7D91F2721A}"/>
                </a:ext>
              </a:extLst>
            </p:cNvPr>
            <p:cNvSpPr/>
            <p:nvPr/>
          </p:nvSpPr>
          <p:spPr>
            <a:xfrm>
              <a:off x="5278074" y="3758177"/>
              <a:ext cx="4429387" cy="1020361"/>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AC663174-F740-4E1C-BEEF-91B19175C76E}"/>
                </a:ext>
              </a:extLst>
            </p:cNvPr>
            <p:cNvSpPr txBox="1"/>
            <p:nvPr/>
          </p:nvSpPr>
          <p:spPr>
            <a:xfrm>
              <a:off x="5303243" y="3699619"/>
              <a:ext cx="4370664" cy="1077218"/>
            </a:xfrm>
            <a:prstGeom prst="rect">
              <a:avLst/>
            </a:prstGeom>
            <a:noFill/>
          </p:spPr>
          <p:txBody>
            <a:bodyPr wrap="square" rtlCol="0">
              <a:spAutoFit/>
            </a:bodyPr>
            <a:lstStyle/>
            <a:p>
              <a:r>
                <a:rPr lang="en-US" sz="3200" b="1" dirty="0">
                  <a:solidFill>
                    <a:schemeClr val="bg1"/>
                  </a:solidFill>
                </a:rPr>
                <a:t>Preoccupation with violence</a:t>
              </a:r>
            </a:p>
          </p:txBody>
        </p:sp>
      </p:grpSp>
      <p:grpSp>
        <p:nvGrpSpPr>
          <p:cNvPr id="7" name="Group 6">
            <a:extLst>
              <a:ext uri="{FF2B5EF4-FFF2-40B4-BE49-F238E27FC236}">
                <a16:creationId xmlns:a16="http://schemas.microsoft.com/office/drawing/2014/main" id="{6DFC7DDA-257A-4314-8E42-3A15790F8A90}"/>
              </a:ext>
            </a:extLst>
          </p:cNvPr>
          <p:cNvGrpSpPr/>
          <p:nvPr/>
        </p:nvGrpSpPr>
        <p:grpSpPr>
          <a:xfrm>
            <a:off x="6192475" y="5057654"/>
            <a:ext cx="4429387" cy="1077218"/>
            <a:chOff x="5278074" y="5057654"/>
            <a:chExt cx="4429387" cy="1077218"/>
          </a:xfrm>
        </p:grpSpPr>
        <p:sp>
          <p:nvSpPr>
            <p:cNvPr id="36" name="Rectangle 35">
              <a:extLst>
                <a:ext uri="{FF2B5EF4-FFF2-40B4-BE49-F238E27FC236}">
                  <a16:creationId xmlns:a16="http://schemas.microsoft.com/office/drawing/2014/main" id="{C94585C9-359E-494B-9C92-245A777CF949}"/>
                </a:ext>
              </a:extLst>
            </p:cNvPr>
            <p:cNvSpPr/>
            <p:nvPr/>
          </p:nvSpPr>
          <p:spPr>
            <a:xfrm>
              <a:off x="5278074" y="5086083"/>
              <a:ext cx="4429387" cy="1020361"/>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3E998FDE-F088-44CA-B759-92014E6E3373}"/>
                </a:ext>
              </a:extLst>
            </p:cNvPr>
            <p:cNvSpPr txBox="1"/>
            <p:nvPr/>
          </p:nvSpPr>
          <p:spPr>
            <a:xfrm>
              <a:off x="5336797" y="5057654"/>
              <a:ext cx="4370664" cy="1077218"/>
            </a:xfrm>
            <a:prstGeom prst="rect">
              <a:avLst/>
            </a:prstGeom>
            <a:noFill/>
          </p:spPr>
          <p:txBody>
            <a:bodyPr wrap="square" rtlCol="0">
              <a:spAutoFit/>
            </a:bodyPr>
            <a:lstStyle/>
            <a:p>
              <a:r>
                <a:rPr lang="en-US" sz="3200" b="1" dirty="0">
                  <a:solidFill>
                    <a:schemeClr val="bg1"/>
                  </a:solidFill>
                </a:rPr>
                <a:t>Deceptive and/or manipulative</a:t>
              </a:r>
            </a:p>
          </p:txBody>
        </p:sp>
      </p:grpSp>
    </p:spTree>
    <p:extLst>
      <p:ext uri="{BB962C8B-B14F-4D97-AF65-F5344CB8AC3E}">
        <p14:creationId xmlns:p14="http://schemas.microsoft.com/office/powerpoint/2010/main" val="241919382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13A5ADB-E5FB-49A7-B399-079BF658B44B}"/>
              </a:ext>
            </a:extLst>
          </p:cNvPr>
          <p:cNvGrpSpPr/>
          <p:nvPr/>
        </p:nvGrpSpPr>
        <p:grpSpPr>
          <a:xfrm>
            <a:off x="0" y="109574"/>
            <a:ext cx="12192000" cy="1196012"/>
            <a:chOff x="0" y="109574"/>
            <a:chExt cx="12192000" cy="1196012"/>
          </a:xfrm>
        </p:grpSpPr>
        <p:sp>
          <p:nvSpPr>
            <p:cNvPr id="3" name="Rectangle 2">
              <a:extLst>
                <a:ext uri="{FF2B5EF4-FFF2-40B4-BE49-F238E27FC236}">
                  <a16:creationId xmlns:a16="http://schemas.microsoft.com/office/drawing/2014/main" id="{DDD903BA-3E41-498D-BE55-8D5D32353EC6}"/>
                </a:ext>
              </a:extLst>
            </p:cNvPr>
            <p:cNvSpPr/>
            <p:nvPr/>
          </p:nvSpPr>
          <p:spPr>
            <a:xfrm>
              <a:off x="0" y="192946"/>
              <a:ext cx="12192000" cy="1020361"/>
            </a:xfrm>
            <a:prstGeom prst="rect">
              <a:avLst/>
            </a:prstGeom>
            <a:solidFill>
              <a:srgbClr val="00674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E8629DB-E4FC-4F9C-A0CA-4EA54B02507B}"/>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377182" y="109574"/>
              <a:ext cx="1112173" cy="1196012"/>
            </a:xfrm>
            <a:prstGeom prst="rect">
              <a:avLst/>
            </a:prstGeom>
            <a:effectLst>
              <a:outerShdw blurRad="50800" dist="38100" dir="2700000" algn="tl" rotWithShape="0">
                <a:prstClr val="black">
                  <a:alpha val="40000"/>
                </a:prstClr>
              </a:outerShdw>
            </a:effectLst>
          </p:spPr>
        </p:pic>
      </p:grpSp>
      <p:sp>
        <p:nvSpPr>
          <p:cNvPr id="5" name="TextBox 4">
            <a:extLst>
              <a:ext uri="{FF2B5EF4-FFF2-40B4-BE49-F238E27FC236}">
                <a16:creationId xmlns:a16="http://schemas.microsoft.com/office/drawing/2014/main" id="{975368FB-1CEA-4836-9DB0-E26FB57367A0}"/>
              </a:ext>
            </a:extLst>
          </p:cNvPr>
          <p:cNvSpPr txBox="1"/>
          <p:nvPr/>
        </p:nvSpPr>
        <p:spPr>
          <a:xfrm>
            <a:off x="408963" y="172505"/>
            <a:ext cx="9087375" cy="923330"/>
          </a:xfrm>
          <a:prstGeom prst="rect">
            <a:avLst/>
          </a:prstGeom>
          <a:noFill/>
        </p:spPr>
        <p:txBody>
          <a:bodyPr wrap="square">
            <a:spAutoFit/>
          </a:bodyPr>
          <a:lstStyle/>
          <a:p>
            <a:r>
              <a:rPr lang="en-US" sz="5400" b="1" dirty="0">
                <a:solidFill>
                  <a:schemeClr val="bg1"/>
                </a:solidFill>
                <a:cs typeface="Arial" panose="020B0604020202020204" pitchFamily="34" charset="0"/>
              </a:rPr>
              <a:t>Risk identification</a:t>
            </a:r>
            <a:endParaRPr lang="en-US" sz="5400" dirty="0">
              <a:solidFill>
                <a:schemeClr val="bg1"/>
              </a:solidFill>
            </a:endParaRPr>
          </a:p>
        </p:txBody>
      </p:sp>
      <p:sp>
        <p:nvSpPr>
          <p:cNvPr id="39" name="Content Placeholder 2">
            <a:extLst>
              <a:ext uri="{FF2B5EF4-FFF2-40B4-BE49-F238E27FC236}">
                <a16:creationId xmlns:a16="http://schemas.microsoft.com/office/drawing/2014/main" id="{F5012BF0-29A3-453A-A35D-B34776E9BF18}"/>
              </a:ext>
            </a:extLst>
          </p:cNvPr>
          <p:cNvSpPr txBox="1">
            <a:spLocks/>
          </p:cNvSpPr>
          <p:nvPr/>
        </p:nvSpPr>
        <p:spPr>
          <a:xfrm>
            <a:off x="9787" y="1339686"/>
            <a:ext cx="12191999" cy="870358"/>
          </a:xfrm>
          <a:prstGeom prst="rect">
            <a:avLst/>
          </a:prstGeom>
        </p:spPr>
        <p:txBody>
          <a:bodyPr vert="horz" lIns="91440" tIns="45720" rIns="91440" bIns="45720" rtlCol="0" anchor="ctr">
            <a:no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a:solidFill>
                  <a:schemeClr val="tx1"/>
                </a:solidFill>
                <a:cs typeface="Arial" panose="020B0604020202020204" pitchFamily="34" charset="0"/>
              </a:rPr>
              <a:t>Threat communications to consider</a:t>
            </a:r>
          </a:p>
        </p:txBody>
      </p:sp>
      <p:grpSp>
        <p:nvGrpSpPr>
          <p:cNvPr id="10" name="Group 9">
            <a:extLst>
              <a:ext uri="{FF2B5EF4-FFF2-40B4-BE49-F238E27FC236}">
                <a16:creationId xmlns:a16="http://schemas.microsoft.com/office/drawing/2014/main" id="{C543B003-3593-42C5-93D4-4C82E36996B4}"/>
              </a:ext>
            </a:extLst>
          </p:cNvPr>
          <p:cNvGrpSpPr/>
          <p:nvPr/>
        </p:nvGrpSpPr>
        <p:grpSpPr>
          <a:xfrm>
            <a:off x="285227" y="2336423"/>
            <a:ext cx="4429387" cy="1048790"/>
            <a:chOff x="209725" y="2404378"/>
            <a:chExt cx="4429387" cy="1048790"/>
          </a:xfrm>
        </p:grpSpPr>
        <p:sp>
          <p:nvSpPr>
            <p:cNvPr id="14" name="Rectangle 13">
              <a:extLst>
                <a:ext uri="{FF2B5EF4-FFF2-40B4-BE49-F238E27FC236}">
                  <a16:creationId xmlns:a16="http://schemas.microsoft.com/office/drawing/2014/main" id="{04E1E78A-3A84-404D-8173-6754DA7B96D3}"/>
                </a:ext>
              </a:extLst>
            </p:cNvPr>
            <p:cNvSpPr/>
            <p:nvPr/>
          </p:nvSpPr>
          <p:spPr>
            <a:xfrm>
              <a:off x="209725" y="2432807"/>
              <a:ext cx="4429387" cy="1020361"/>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88A07B86-5976-42C8-B662-3A6184A961CE}"/>
                </a:ext>
              </a:extLst>
            </p:cNvPr>
            <p:cNvSpPr txBox="1"/>
            <p:nvPr/>
          </p:nvSpPr>
          <p:spPr>
            <a:xfrm>
              <a:off x="234894" y="2404378"/>
              <a:ext cx="4370664" cy="1015663"/>
            </a:xfrm>
            <a:prstGeom prst="rect">
              <a:avLst/>
            </a:prstGeom>
            <a:noFill/>
          </p:spPr>
          <p:txBody>
            <a:bodyPr wrap="square" rtlCol="0">
              <a:spAutoFit/>
            </a:bodyPr>
            <a:lstStyle/>
            <a:p>
              <a:r>
                <a:rPr lang="en-US" sz="3200" b="1" dirty="0">
                  <a:solidFill>
                    <a:schemeClr val="bg1"/>
                  </a:solidFill>
                </a:rPr>
                <a:t>Context</a:t>
              </a:r>
            </a:p>
            <a:p>
              <a:r>
                <a:rPr lang="en-US" sz="2800" b="1" dirty="0">
                  <a:solidFill>
                    <a:schemeClr val="bg1"/>
                  </a:solidFill>
                </a:rPr>
                <a:t>Threat or frustration?</a:t>
              </a:r>
            </a:p>
          </p:txBody>
        </p:sp>
      </p:grpSp>
      <p:grpSp>
        <p:nvGrpSpPr>
          <p:cNvPr id="9" name="Group 8">
            <a:extLst>
              <a:ext uri="{FF2B5EF4-FFF2-40B4-BE49-F238E27FC236}">
                <a16:creationId xmlns:a16="http://schemas.microsoft.com/office/drawing/2014/main" id="{F4CCB036-F94A-48A9-B9D4-084AFEAE423C}"/>
              </a:ext>
            </a:extLst>
          </p:cNvPr>
          <p:cNvGrpSpPr/>
          <p:nvPr/>
        </p:nvGrpSpPr>
        <p:grpSpPr>
          <a:xfrm>
            <a:off x="5603847" y="2304794"/>
            <a:ext cx="4429387" cy="1078919"/>
            <a:chOff x="5278074" y="3699619"/>
            <a:chExt cx="4429387" cy="1078919"/>
          </a:xfrm>
        </p:grpSpPr>
        <p:sp>
          <p:nvSpPr>
            <p:cNvPr id="30" name="Rectangle 29">
              <a:extLst>
                <a:ext uri="{FF2B5EF4-FFF2-40B4-BE49-F238E27FC236}">
                  <a16:creationId xmlns:a16="http://schemas.microsoft.com/office/drawing/2014/main" id="{C6B77D14-2A5C-4D8B-86BC-0C7D91F2721A}"/>
                </a:ext>
              </a:extLst>
            </p:cNvPr>
            <p:cNvSpPr/>
            <p:nvPr/>
          </p:nvSpPr>
          <p:spPr>
            <a:xfrm>
              <a:off x="5278074" y="3758177"/>
              <a:ext cx="4429387" cy="1020361"/>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AC663174-F740-4E1C-BEEF-91B19175C76E}"/>
                </a:ext>
              </a:extLst>
            </p:cNvPr>
            <p:cNvSpPr txBox="1"/>
            <p:nvPr/>
          </p:nvSpPr>
          <p:spPr>
            <a:xfrm>
              <a:off x="5303243" y="3699619"/>
              <a:ext cx="4370664" cy="1015663"/>
            </a:xfrm>
            <a:prstGeom prst="rect">
              <a:avLst/>
            </a:prstGeom>
            <a:noFill/>
          </p:spPr>
          <p:txBody>
            <a:bodyPr wrap="square" rtlCol="0">
              <a:spAutoFit/>
            </a:bodyPr>
            <a:lstStyle/>
            <a:p>
              <a:r>
                <a:rPr lang="en-US" sz="3200" b="1" dirty="0">
                  <a:solidFill>
                    <a:schemeClr val="bg1"/>
                  </a:solidFill>
                </a:rPr>
                <a:t>Leakage</a:t>
              </a:r>
            </a:p>
            <a:p>
              <a:r>
                <a:rPr lang="en-US" sz="2800" b="1" dirty="0">
                  <a:solidFill>
                    <a:schemeClr val="bg1"/>
                  </a:solidFill>
                </a:rPr>
                <a:t>May be said to third-party</a:t>
              </a:r>
            </a:p>
          </p:txBody>
        </p:sp>
      </p:grpSp>
      <p:sp>
        <p:nvSpPr>
          <p:cNvPr id="25" name="Content Placeholder 2">
            <a:extLst>
              <a:ext uri="{FF2B5EF4-FFF2-40B4-BE49-F238E27FC236}">
                <a16:creationId xmlns:a16="http://schemas.microsoft.com/office/drawing/2014/main" id="{E40192D9-BF4C-4E66-9F0B-10E1C3A26987}"/>
              </a:ext>
            </a:extLst>
          </p:cNvPr>
          <p:cNvSpPr txBox="1">
            <a:spLocks/>
          </p:cNvSpPr>
          <p:nvPr/>
        </p:nvSpPr>
        <p:spPr>
          <a:xfrm>
            <a:off x="220911" y="3555534"/>
            <a:ext cx="5382936" cy="870358"/>
          </a:xfrm>
          <a:prstGeom prst="rect">
            <a:avLst/>
          </a:prstGeom>
        </p:spPr>
        <p:txBody>
          <a:bodyPr vert="horz" lIns="91440" tIns="45720" rIns="91440" bIns="45720" rtlCol="0" anchor="t" anchorCtr="0">
            <a:no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74320" indent="-274320" algn="l">
              <a:buFont typeface="Arial" panose="020B0604020202020204" pitchFamily="34" charset="0"/>
              <a:buChar char="•"/>
            </a:pPr>
            <a:r>
              <a:rPr lang="en-US" sz="3200" dirty="0">
                <a:solidFill>
                  <a:schemeClr val="tx1"/>
                </a:solidFill>
                <a:cs typeface="Arial" panose="020B0604020202020204" pitchFamily="34" charset="0"/>
              </a:rPr>
              <a:t>Pattern of escalation</a:t>
            </a:r>
          </a:p>
          <a:p>
            <a:pPr marL="274320" indent="-274320" algn="l">
              <a:buFont typeface="Arial" panose="020B0604020202020204" pitchFamily="34" charset="0"/>
              <a:buChar char="•"/>
            </a:pPr>
            <a:r>
              <a:rPr lang="en-US" sz="3200" dirty="0">
                <a:solidFill>
                  <a:schemeClr val="tx1"/>
                </a:solidFill>
                <a:cs typeface="Arial" panose="020B0604020202020204" pitchFamily="34" charset="0"/>
              </a:rPr>
              <a:t>Intensity of effort</a:t>
            </a:r>
          </a:p>
          <a:p>
            <a:pPr marL="274320" indent="-274320" algn="l">
              <a:buFont typeface="Arial" panose="020B0604020202020204" pitchFamily="34" charset="0"/>
              <a:buChar char="•"/>
            </a:pPr>
            <a:r>
              <a:rPr lang="en-US" sz="3200" dirty="0">
                <a:solidFill>
                  <a:schemeClr val="tx1"/>
                </a:solidFill>
                <a:cs typeface="Arial" panose="020B0604020202020204" pitchFamily="34" charset="0"/>
              </a:rPr>
              <a:t>Personalized motive</a:t>
            </a:r>
          </a:p>
          <a:p>
            <a:pPr marL="274320" indent="-274320" algn="l">
              <a:buFont typeface="Arial" panose="020B0604020202020204" pitchFamily="34" charset="0"/>
              <a:buChar char="•"/>
            </a:pPr>
            <a:r>
              <a:rPr lang="en-US" sz="3200" dirty="0">
                <a:solidFill>
                  <a:schemeClr val="tx1"/>
                </a:solidFill>
                <a:cs typeface="Arial" panose="020B0604020202020204" pitchFamily="34" charset="0"/>
              </a:rPr>
              <a:t>Justifying violence</a:t>
            </a:r>
          </a:p>
          <a:p>
            <a:pPr marL="274320" indent="-274320" algn="l">
              <a:buFont typeface="Arial" panose="020B0604020202020204" pitchFamily="34" charset="0"/>
              <a:buChar char="•"/>
            </a:pPr>
            <a:r>
              <a:rPr lang="en-US" sz="3200" dirty="0">
                <a:solidFill>
                  <a:schemeClr val="tx1"/>
                </a:solidFill>
                <a:cs typeface="Arial" panose="020B0604020202020204" pitchFamily="34" charset="0"/>
              </a:rPr>
              <a:t>Pattern of communications</a:t>
            </a:r>
          </a:p>
          <a:p>
            <a:pPr marL="274320" indent="-274320" algn="l">
              <a:buFont typeface="Arial" panose="020B0604020202020204" pitchFamily="34" charset="0"/>
              <a:buChar char="•"/>
            </a:pPr>
            <a:endParaRPr lang="en-US" sz="3200" dirty="0">
              <a:solidFill>
                <a:schemeClr val="tx1"/>
              </a:solidFill>
              <a:cs typeface="Arial" panose="020B0604020202020204" pitchFamily="34" charset="0"/>
            </a:endParaRPr>
          </a:p>
        </p:txBody>
      </p:sp>
      <p:sp>
        <p:nvSpPr>
          <p:cNvPr id="26" name="Content Placeholder 2">
            <a:extLst>
              <a:ext uri="{FF2B5EF4-FFF2-40B4-BE49-F238E27FC236}">
                <a16:creationId xmlns:a16="http://schemas.microsoft.com/office/drawing/2014/main" id="{D77A8E5B-0369-4CD4-88F6-C971C8482B28}"/>
              </a:ext>
            </a:extLst>
          </p:cNvPr>
          <p:cNvSpPr txBox="1">
            <a:spLocks/>
          </p:cNvSpPr>
          <p:nvPr/>
        </p:nvSpPr>
        <p:spPr>
          <a:xfrm>
            <a:off x="5603847" y="3495391"/>
            <a:ext cx="6500070" cy="870358"/>
          </a:xfrm>
          <a:prstGeom prst="rect">
            <a:avLst/>
          </a:prstGeom>
        </p:spPr>
        <p:txBody>
          <a:bodyPr vert="horz" lIns="91440" tIns="45720" rIns="91440" bIns="45720" rtlCol="0" anchor="t" anchorCtr="0">
            <a:no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74320" indent="-274320" algn="l">
              <a:buFont typeface="Arial" panose="020B0604020202020204" pitchFamily="34" charset="0"/>
              <a:buChar char="•"/>
            </a:pPr>
            <a:r>
              <a:rPr lang="en-US" sz="3200" dirty="0">
                <a:solidFill>
                  <a:schemeClr val="tx1"/>
                </a:solidFill>
                <a:cs typeface="Arial" panose="020B0604020202020204" pitchFamily="34" charset="0"/>
              </a:rPr>
              <a:t>May try to act as if joking</a:t>
            </a:r>
          </a:p>
          <a:p>
            <a:pPr marL="274320" indent="-274320" algn="l">
              <a:buFont typeface="Arial" panose="020B0604020202020204" pitchFamily="34" charset="0"/>
              <a:buChar char="•"/>
            </a:pPr>
            <a:r>
              <a:rPr lang="en-US" sz="3200" dirty="0">
                <a:solidFill>
                  <a:schemeClr val="tx1"/>
                </a:solidFill>
                <a:cs typeface="Arial" panose="020B0604020202020204" pitchFamily="34" charset="0"/>
              </a:rPr>
              <a:t>May say to those who “understand”</a:t>
            </a:r>
          </a:p>
          <a:p>
            <a:pPr marL="274320" indent="-274320" algn="l">
              <a:buFont typeface="Arial" panose="020B0604020202020204" pitchFamily="34" charset="0"/>
              <a:buChar char="•"/>
            </a:pPr>
            <a:r>
              <a:rPr lang="en-US" sz="3200" dirty="0">
                <a:solidFill>
                  <a:schemeClr val="tx1"/>
                </a:solidFill>
                <a:cs typeface="Arial" panose="020B0604020202020204" pitchFamily="34" charset="0"/>
              </a:rPr>
              <a:t>“If I had a gun, they’d be sorry”</a:t>
            </a:r>
          </a:p>
          <a:p>
            <a:pPr marL="274320" indent="-274320" algn="l">
              <a:buFont typeface="Arial" panose="020B0604020202020204" pitchFamily="34" charset="0"/>
              <a:buChar char="•"/>
            </a:pPr>
            <a:r>
              <a:rPr lang="en-US" sz="3200" dirty="0">
                <a:solidFill>
                  <a:schemeClr val="tx1"/>
                </a:solidFill>
                <a:cs typeface="Arial" panose="020B0604020202020204" pitchFamily="34" charset="0"/>
              </a:rPr>
              <a:t>“I’m going to kill them tomorrow”</a:t>
            </a:r>
          </a:p>
          <a:p>
            <a:pPr marL="274320" indent="-274320" algn="l">
              <a:buFont typeface="Arial" panose="020B0604020202020204" pitchFamily="34" charset="0"/>
              <a:buChar char="•"/>
            </a:pPr>
            <a:r>
              <a:rPr lang="en-US" sz="3200" dirty="0">
                <a:solidFill>
                  <a:schemeClr val="tx1"/>
                </a:solidFill>
                <a:cs typeface="Arial" panose="020B0604020202020204" pitchFamily="34" charset="0"/>
              </a:rPr>
              <a:t>“Don’t come to class tomorrow but watch the news”</a:t>
            </a:r>
          </a:p>
          <a:p>
            <a:pPr marL="274320" indent="-274320" algn="l">
              <a:buFont typeface="Arial" panose="020B0604020202020204" pitchFamily="34" charset="0"/>
              <a:buChar char="•"/>
            </a:pPr>
            <a:endParaRPr lang="en-US" sz="3200" dirty="0">
              <a:solidFill>
                <a:schemeClr val="tx1"/>
              </a:solidFill>
              <a:cs typeface="Arial" panose="020B0604020202020204" pitchFamily="34" charset="0"/>
            </a:endParaRPr>
          </a:p>
          <a:p>
            <a:pPr marL="274320" indent="-274320" algn="l">
              <a:buFont typeface="Arial" panose="020B0604020202020204" pitchFamily="34" charset="0"/>
              <a:buChar char="•"/>
            </a:pPr>
            <a:endParaRPr lang="en-US" sz="3200" dirty="0">
              <a:solidFill>
                <a:schemeClr val="tx1"/>
              </a:solidFill>
              <a:cs typeface="Arial" panose="020B0604020202020204" pitchFamily="34" charset="0"/>
            </a:endParaRPr>
          </a:p>
        </p:txBody>
      </p:sp>
    </p:spTree>
    <p:extLst>
      <p:ext uri="{BB962C8B-B14F-4D97-AF65-F5344CB8AC3E}">
        <p14:creationId xmlns:p14="http://schemas.microsoft.com/office/powerpoint/2010/main" val="398351194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13A5ADB-E5FB-49A7-B399-079BF658B44B}"/>
              </a:ext>
            </a:extLst>
          </p:cNvPr>
          <p:cNvGrpSpPr/>
          <p:nvPr/>
        </p:nvGrpSpPr>
        <p:grpSpPr>
          <a:xfrm>
            <a:off x="0" y="109574"/>
            <a:ext cx="12192000" cy="1196012"/>
            <a:chOff x="0" y="109574"/>
            <a:chExt cx="12192000" cy="1196012"/>
          </a:xfrm>
        </p:grpSpPr>
        <p:sp>
          <p:nvSpPr>
            <p:cNvPr id="3" name="Rectangle 2">
              <a:extLst>
                <a:ext uri="{FF2B5EF4-FFF2-40B4-BE49-F238E27FC236}">
                  <a16:creationId xmlns:a16="http://schemas.microsoft.com/office/drawing/2014/main" id="{DDD903BA-3E41-498D-BE55-8D5D32353EC6}"/>
                </a:ext>
              </a:extLst>
            </p:cNvPr>
            <p:cNvSpPr/>
            <p:nvPr/>
          </p:nvSpPr>
          <p:spPr>
            <a:xfrm>
              <a:off x="0" y="192946"/>
              <a:ext cx="12192000" cy="1020361"/>
            </a:xfrm>
            <a:prstGeom prst="rect">
              <a:avLst/>
            </a:prstGeom>
            <a:solidFill>
              <a:srgbClr val="00674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E8629DB-E4FC-4F9C-A0CA-4EA54B02507B}"/>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377182" y="109574"/>
              <a:ext cx="1112173" cy="1196012"/>
            </a:xfrm>
            <a:prstGeom prst="rect">
              <a:avLst/>
            </a:prstGeom>
            <a:effectLst>
              <a:outerShdw blurRad="50800" dist="38100" dir="2700000" algn="tl" rotWithShape="0">
                <a:prstClr val="black">
                  <a:alpha val="40000"/>
                </a:prstClr>
              </a:outerShdw>
            </a:effectLst>
          </p:spPr>
        </p:pic>
      </p:grpSp>
      <p:sp>
        <p:nvSpPr>
          <p:cNvPr id="5" name="TextBox 4">
            <a:extLst>
              <a:ext uri="{FF2B5EF4-FFF2-40B4-BE49-F238E27FC236}">
                <a16:creationId xmlns:a16="http://schemas.microsoft.com/office/drawing/2014/main" id="{B3B92FE8-F2BA-4DD6-AB40-679B5EF683ED}"/>
              </a:ext>
            </a:extLst>
          </p:cNvPr>
          <p:cNvSpPr txBox="1"/>
          <p:nvPr/>
        </p:nvSpPr>
        <p:spPr>
          <a:xfrm>
            <a:off x="408963" y="172505"/>
            <a:ext cx="9087375" cy="923330"/>
          </a:xfrm>
          <a:prstGeom prst="rect">
            <a:avLst/>
          </a:prstGeom>
          <a:noFill/>
        </p:spPr>
        <p:txBody>
          <a:bodyPr wrap="square">
            <a:spAutoFit/>
          </a:bodyPr>
          <a:lstStyle/>
          <a:p>
            <a:r>
              <a:rPr lang="en-US" sz="5400" b="1" dirty="0">
                <a:solidFill>
                  <a:schemeClr val="bg1"/>
                </a:solidFill>
                <a:cs typeface="Arial" panose="020B0604020202020204" pitchFamily="34" charset="0"/>
              </a:rPr>
              <a:t>Risk identification</a:t>
            </a:r>
            <a:endParaRPr lang="en-US" sz="5400" dirty="0">
              <a:solidFill>
                <a:schemeClr val="bg1"/>
              </a:solidFill>
            </a:endParaRPr>
          </a:p>
        </p:txBody>
      </p:sp>
      <p:sp>
        <p:nvSpPr>
          <p:cNvPr id="6" name="Content Placeholder 2">
            <a:extLst>
              <a:ext uri="{FF2B5EF4-FFF2-40B4-BE49-F238E27FC236}">
                <a16:creationId xmlns:a16="http://schemas.microsoft.com/office/drawing/2014/main" id="{4C9DF08B-C65C-4ECC-AB52-7FCDB8896D5A}"/>
              </a:ext>
            </a:extLst>
          </p:cNvPr>
          <p:cNvSpPr txBox="1">
            <a:spLocks/>
          </p:cNvSpPr>
          <p:nvPr/>
        </p:nvSpPr>
        <p:spPr>
          <a:xfrm>
            <a:off x="1" y="1162045"/>
            <a:ext cx="12191999" cy="870358"/>
          </a:xfrm>
          <a:prstGeom prst="rect">
            <a:avLst/>
          </a:prstGeom>
        </p:spPr>
        <p:txBody>
          <a:bodyPr vert="horz" lIns="91440" tIns="45720" rIns="91440" bIns="45720" rtlCol="0" anchor="ctr">
            <a:no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dirty="0">
                <a:solidFill>
                  <a:schemeClr val="tx1"/>
                </a:solidFill>
                <a:cs typeface="Arial" panose="020B0604020202020204" pitchFamily="34" charset="0"/>
              </a:rPr>
              <a:t>In general, active shooters move along an identifiable path.</a:t>
            </a:r>
          </a:p>
        </p:txBody>
      </p:sp>
      <p:graphicFrame>
        <p:nvGraphicFramePr>
          <p:cNvPr id="7" name="Diagram 6">
            <a:extLst>
              <a:ext uri="{FF2B5EF4-FFF2-40B4-BE49-F238E27FC236}">
                <a16:creationId xmlns:a16="http://schemas.microsoft.com/office/drawing/2014/main" id="{B44E440F-C97A-4BF0-B6BE-DD7FD895584C}"/>
              </a:ext>
            </a:extLst>
          </p:cNvPr>
          <p:cNvGraphicFramePr/>
          <p:nvPr>
            <p:extLst>
              <p:ext uri="{D42A27DB-BD31-4B8C-83A1-F6EECF244321}">
                <p14:modId xmlns:p14="http://schemas.microsoft.com/office/powerpoint/2010/main" val="225629892"/>
              </p:ext>
            </p:extLst>
          </p:nvPr>
        </p:nvGraphicFramePr>
        <p:xfrm>
          <a:off x="1330122" y="1939844"/>
          <a:ext cx="10861878" cy="47552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5083419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13A5ADB-E5FB-49A7-B399-079BF658B44B}"/>
              </a:ext>
            </a:extLst>
          </p:cNvPr>
          <p:cNvGrpSpPr/>
          <p:nvPr/>
        </p:nvGrpSpPr>
        <p:grpSpPr>
          <a:xfrm>
            <a:off x="0" y="109574"/>
            <a:ext cx="12192000" cy="1196012"/>
            <a:chOff x="0" y="109574"/>
            <a:chExt cx="12192000" cy="1196012"/>
          </a:xfrm>
        </p:grpSpPr>
        <p:sp>
          <p:nvSpPr>
            <p:cNvPr id="3" name="Rectangle 2">
              <a:extLst>
                <a:ext uri="{FF2B5EF4-FFF2-40B4-BE49-F238E27FC236}">
                  <a16:creationId xmlns:a16="http://schemas.microsoft.com/office/drawing/2014/main" id="{DDD903BA-3E41-498D-BE55-8D5D32353EC6}"/>
                </a:ext>
              </a:extLst>
            </p:cNvPr>
            <p:cNvSpPr/>
            <p:nvPr/>
          </p:nvSpPr>
          <p:spPr>
            <a:xfrm>
              <a:off x="0" y="192946"/>
              <a:ext cx="12192000" cy="1020361"/>
            </a:xfrm>
            <a:prstGeom prst="rect">
              <a:avLst/>
            </a:prstGeom>
            <a:solidFill>
              <a:srgbClr val="00674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E8629DB-E4FC-4F9C-A0CA-4EA54B02507B}"/>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377182" y="109574"/>
              <a:ext cx="1112173" cy="1196012"/>
            </a:xfrm>
            <a:prstGeom prst="rect">
              <a:avLst/>
            </a:prstGeom>
            <a:effectLst>
              <a:outerShdw blurRad="50800" dist="38100" dir="2700000" algn="tl" rotWithShape="0">
                <a:prstClr val="black">
                  <a:alpha val="40000"/>
                </a:prstClr>
              </a:outerShdw>
            </a:effectLst>
          </p:spPr>
        </p:pic>
      </p:grpSp>
      <p:sp>
        <p:nvSpPr>
          <p:cNvPr id="5" name="TextBox 4">
            <a:extLst>
              <a:ext uri="{FF2B5EF4-FFF2-40B4-BE49-F238E27FC236}">
                <a16:creationId xmlns:a16="http://schemas.microsoft.com/office/drawing/2014/main" id="{0C6F4A8B-5E63-4AA9-A5A5-3FF275F74898}"/>
              </a:ext>
            </a:extLst>
          </p:cNvPr>
          <p:cNvSpPr txBox="1"/>
          <p:nvPr/>
        </p:nvSpPr>
        <p:spPr>
          <a:xfrm>
            <a:off x="408963" y="172505"/>
            <a:ext cx="9087375" cy="923330"/>
          </a:xfrm>
          <a:prstGeom prst="rect">
            <a:avLst/>
          </a:prstGeom>
          <a:noFill/>
        </p:spPr>
        <p:txBody>
          <a:bodyPr wrap="square">
            <a:spAutoFit/>
          </a:bodyPr>
          <a:lstStyle/>
          <a:p>
            <a:r>
              <a:rPr lang="en-US" sz="5400" b="1" dirty="0">
                <a:solidFill>
                  <a:schemeClr val="bg1"/>
                </a:solidFill>
                <a:cs typeface="Arial" panose="020B0604020202020204" pitchFamily="34" charset="0"/>
              </a:rPr>
              <a:t>Preventative measures</a:t>
            </a:r>
            <a:endParaRPr lang="en-US" sz="5400" dirty="0">
              <a:solidFill>
                <a:schemeClr val="bg1"/>
              </a:solidFill>
            </a:endParaRPr>
          </a:p>
        </p:txBody>
      </p:sp>
      <p:sp>
        <p:nvSpPr>
          <p:cNvPr id="7" name="Content Placeholder 2">
            <a:extLst>
              <a:ext uri="{FF2B5EF4-FFF2-40B4-BE49-F238E27FC236}">
                <a16:creationId xmlns:a16="http://schemas.microsoft.com/office/drawing/2014/main" id="{5CDD5034-CA39-4D9E-A1B8-DBFC6837000D}"/>
              </a:ext>
            </a:extLst>
          </p:cNvPr>
          <p:cNvSpPr txBox="1">
            <a:spLocks/>
          </p:cNvSpPr>
          <p:nvPr/>
        </p:nvSpPr>
        <p:spPr>
          <a:xfrm>
            <a:off x="1" y="1996156"/>
            <a:ext cx="12191999" cy="2194101"/>
          </a:xfrm>
          <a:prstGeom prst="rect">
            <a:avLst/>
          </a:prstGeom>
        </p:spPr>
        <p:txBody>
          <a:bodyPr vert="horz" lIns="91440" tIns="45720" rIns="91440" bIns="45720" rtlCol="0" anchor="t" anchorCtr="0">
            <a:no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914400" lvl="1" indent="-457200" defTabSz="457200">
              <a:spcAft>
                <a:spcPts val="600"/>
              </a:spcAft>
              <a:buFont typeface="Arial" panose="020B0604020202020204" pitchFamily="34" charset="0"/>
              <a:buChar char="•"/>
            </a:pPr>
            <a:r>
              <a:rPr lang="en-US" sz="3200" dirty="0">
                <a:cs typeface="Arial" panose="020B0604020202020204" pitchFamily="34" charset="0"/>
              </a:rPr>
              <a:t>If you suspect a student, staff, or faculty member may want to harm themself or others</a:t>
            </a:r>
          </a:p>
          <a:p>
            <a:pPr marL="914400" lvl="1" indent="-457200" defTabSz="457200">
              <a:spcAft>
                <a:spcPts val="600"/>
              </a:spcAft>
              <a:buFont typeface="Arial" panose="020B0604020202020204" pitchFamily="34" charset="0"/>
              <a:buChar char="•"/>
            </a:pPr>
            <a:r>
              <a:rPr lang="en-US" sz="3200" dirty="0">
                <a:cs typeface="Arial" panose="020B0604020202020204" pitchFamily="34" charset="0"/>
              </a:rPr>
              <a:t>If they have concerning texts, posts on social media or used disturbing language but threat does not seem immediate</a:t>
            </a:r>
          </a:p>
          <a:p>
            <a:pPr marL="914400" lvl="1" indent="-457200" defTabSz="457200">
              <a:spcAft>
                <a:spcPts val="600"/>
              </a:spcAft>
              <a:buFont typeface="Arial" panose="020B0604020202020204" pitchFamily="34" charset="0"/>
              <a:buChar char="•"/>
            </a:pPr>
            <a:r>
              <a:rPr lang="en-US" sz="3200" dirty="0">
                <a:cs typeface="Arial" panose="020B0604020202020204" pitchFamily="34" charset="0"/>
              </a:rPr>
              <a:t>The team provides resources to help address the comprehensive needs of an individual with resources at UNT and in the community.</a:t>
            </a:r>
          </a:p>
          <a:p>
            <a:pPr marL="914400" lvl="1" indent="-457200" defTabSz="457200">
              <a:spcAft>
                <a:spcPts val="600"/>
              </a:spcAft>
              <a:buFont typeface="Arial" panose="020B0604020202020204" pitchFamily="34" charset="0"/>
              <a:buChar char="•"/>
            </a:pPr>
            <a:endParaRPr lang="en-US" sz="3200" dirty="0">
              <a:cs typeface="Arial" panose="020B0604020202020204" pitchFamily="34" charset="0"/>
            </a:endParaRPr>
          </a:p>
        </p:txBody>
      </p:sp>
      <p:grpSp>
        <p:nvGrpSpPr>
          <p:cNvPr id="8" name="Group 7">
            <a:extLst>
              <a:ext uri="{FF2B5EF4-FFF2-40B4-BE49-F238E27FC236}">
                <a16:creationId xmlns:a16="http://schemas.microsoft.com/office/drawing/2014/main" id="{68FFE48D-F805-4D20-AD84-D756CDE51B84}"/>
              </a:ext>
            </a:extLst>
          </p:cNvPr>
          <p:cNvGrpSpPr/>
          <p:nvPr/>
        </p:nvGrpSpPr>
        <p:grpSpPr>
          <a:xfrm>
            <a:off x="774407" y="5761698"/>
            <a:ext cx="10643185" cy="903356"/>
            <a:chOff x="674648" y="4307262"/>
            <a:chExt cx="10643185" cy="903356"/>
          </a:xfrm>
        </p:grpSpPr>
        <p:sp>
          <p:nvSpPr>
            <p:cNvPr id="12" name="Rectangle 11">
              <a:extLst>
                <a:ext uri="{FF2B5EF4-FFF2-40B4-BE49-F238E27FC236}">
                  <a16:creationId xmlns:a16="http://schemas.microsoft.com/office/drawing/2014/main" id="{9A38CD55-8CCA-4DA1-ADAC-10A31A33EEAE}"/>
                </a:ext>
              </a:extLst>
            </p:cNvPr>
            <p:cNvSpPr/>
            <p:nvPr/>
          </p:nvSpPr>
          <p:spPr>
            <a:xfrm>
              <a:off x="674648" y="4307262"/>
              <a:ext cx="10643185" cy="903356"/>
            </a:xfrm>
            <a:prstGeom prst="rect">
              <a:avLst/>
            </a:prstGeom>
            <a:solidFill>
              <a:srgbClr val="00543A"/>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CCDB54CC-6CE2-4BE0-818D-3D076D2D7C0F}"/>
                </a:ext>
              </a:extLst>
            </p:cNvPr>
            <p:cNvSpPr txBox="1"/>
            <p:nvPr/>
          </p:nvSpPr>
          <p:spPr>
            <a:xfrm>
              <a:off x="745200" y="4404920"/>
              <a:ext cx="10502082" cy="707886"/>
            </a:xfrm>
            <a:prstGeom prst="rect">
              <a:avLst/>
            </a:prstGeom>
            <a:noFill/>
          </p:spPr>
          <p:txBody>
            <a:bodyPr wrap="square" rtlCol="0">
              <a:spAutoFit/>
            </a:bodyPr>
            <a:lstStyle/>
            <a:p>
              <a:pPr algn="ctr"/>
              <a:r>
                <a:rPr lang="en-US" sz="4000" b="1" dirty="0">
                  <a:solidFill>
                    <a:schemeClr val="bg1"/>
                  </a:solidFill>
                </a:rPr>
                <a:t>Send email with details to report.unt.edu</a:t>
              </a:r>
              <a:endParaRPr lang="en-US" sz="3600" b="1" dirty="0">
                <a:solidFill>
                  <a:schemeClr val="bg1"/>
                </a:solidFill>
              </a:endParaRPr>
            </a:p>
          </p:txBody>
        </p:sp>
      </p:grpSp>
      <p:sp>
        <p:nvSpPr>
          <p:cNvPr id="11" name="Content Placeholder 2">
            <a:extLst>
              <a:ext uri="{FF2B5EF4-FFF2-40B4-BE49-F238E27FC236}">
                <a16:creationId xmlns:a16="http://schemas.microsoft.com/office/drawing/2014/main" id="{76B0026D-DC72-45A6-B2E4-A7BDE5AB1DB8}"/>
              </a:ext>
            </a:extLst>
          </p:cNvPr>
          <p:cNvSpPr txBox="1">
            <a:spLocks/>
          </p:cNvSpPr>
          <p:nvPr/>
        </p:nvSpPr>
        <p:spPr>
          <a:xfrm>
            <a:off x="9787" y="1295296"/>
            <a:ext cx="12191999" cy="870358"/>
          </a:xfrm>
          <a:prstGeom prst="rect">
            <a:avLst/>
          </a:prstGeom>
        </p:spPr>
        <p:txBody>
          <a:bodyPr vert="horz" lIns="91440" tIns="45720" rIns="91440" bIns="45720" rtlCol="0" anchor="ctr">
            <a:no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a:solidFill>
                  <a:schemeClr val="tx1"/>
                </a:solidFill>
                <a:cs typeface="Arial" panose="020B0604020202020204" pitchFamily="34" charset="0"/>
              </a:rPr>
              <a:t>UNT CARE Team is for non-emergency issues </a:t>
            </a:r>
          </a:p>
        </p:txBody>
      </p:sp>
    </p:spTree>
    <p:extLst>
      <p:ext uri="{BB962C8B-B14F-4D97-AF65-F5344CB8AC3E}">
        <p14:creationId xmlns:p14="http://schemas.microsoft.com/office/powerpoint/2010/main" val="323235334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13A5ADB-E5FB-49A7-B399-079BF658B44B}"/>
              </a:ext>
            </a:extLst>
          </p:cNvPr>
          <p:cNvGrpSpPr/>
          <p:nvPr/>
        </p:nvGrpSpPr>
        <p:grpSpPr>
          <a:xfrm>
            <a:off x="0" y="109574"/>
            <a:ext cx="12192000" cy="1196012"/>
            <a:chOff x="0" y="109574"/>
            <a:chExt cx="12192000" cy="1196012"/>
          </a:xfrm>
        </p:grpSpPr>
        <p:sp>
          <p:nvSpPr>
            <p:cNvPr id="3" name="Rectangle 2">
              <a:extLst>
                <a:ext uri="{FF2B5EF4-FFF2-40B4-BE49-F238E27FC236}">
                  <a16:creationId xmlns:a16="http://schemas.microsoft.com/office/drawing/2014/main" id="{DDD903BA-3E41-498D-BE55-8D5D32353EC6}"/>
                </a:ext>
              </a:extLst>
            </p:cNvPr>
            <p:cNvSpPr/>
            <p:nvPr/>
          </p:nvSpPr>
          <p:spPr>
            <a:xfrm>
              <a:off x="0" y="192946"/>
              <a:ext cx="12192000" cy="1020361"/>
            </a:xfrm>
            <a:prstGeom prst="rect">
              <a:avLst/>
            </a:prstGeom>
            <a:solidFill>
              <a:srgbClr val="00674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E8629DB-E4FC-4F9C-A0CA-4EA54B02507B}"/>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377182" y="109574"/>
              <a:ext cx="1112173" cy="1196012"/>
            </a:xfrm>
            <a:prstGeom prst="rect">
              <a:avLst/>
            </a:prstGeom>
            <a:effectLst>
              <a:outerShdw blurRad="50800" dist="38100" dir="2700000" algn="tl" rotWithShape="0">
                <a:prstClr val="black">
                  <a:alpha val="40000"/>
                </a:prstClr>
              </a:outerShdw>
            </a:effectLst>
          </p:spPr>
        </p:pic>
      </p:grpSp>
      <p:sp>
        <p:nvSpPr>
          <p:cNvPr id="5" name="TextBox 4">
            <a:extLst>
              <a:ext uri="{FF2B5EF4-FFF2-40B4-BE49-F238E27FC236}">
                <a16:creationId xmlns:a16="http://schemas.microsoft.com/office/drawing/2014/main" id="{0C6F4A8B-5E63-4AA9-A5A5-3FF275F74898}"/>
              </a:ext>
            </a:extLst>
          </p:cNvPr>
          <p:cNvSpPr txBox="1"/>
          <p:nvPr/>
        </p:nvSpPr>
        <p:spPr>
          <a:xfrm>
            <a:off x="408963" y="172505"/>
            <a:ext cx="9087375" cy="923330"/>
          </a:xfrm>
          <a:prstGeom prst="rect">
            <a:avLst/>
          </a:prstGeom>
          <a:noFill/>
        </p:spPr>
        <p:txBody>
          <a:bodyPr wrap="square">
            <a:spAutoFit/>
          </a:bodyPr>
          <a:lstStyle/>
          <a:p>
            <a:r>
              <a:rPr lang="en-US" sz="5400" b="1" dirty="0">
                <a:solidFill>
                  <a:schemeClr val="bg1"/>
                </a:solidFill>
                <a:cs typeface="Arial" panose="020B0604020202020204" pitchFamily="34" charset="0"/>
              </a:rPr>
              <a:t>Preventative measures</a:t>
            </a:r>
            <a:endParaRPr lang="en-US" sz="5400" dirty="0">
              <a:solidFill>
                <a:schemeClr val="bg1"/>
              </a:solidFill>
            </a:endParaRPr>
          </a:p>
        </p:txBody>
      </p:sp>
      <p:sp>
        <p:nvSpPr>
          <p:cNvPr id="7" name="Content Placeholder 2">
            <a:extLst>
              <a:ext uri="{FF2B5EF4-FFF2-40B4-BE49-F238E27FC236}">
                <a16:creationId xmlns:a16="http://schemas.microsoft.com/office/drawing/2014/main" id="{5CDD5034-CA39-4D9E-A1B8-DBFC6837000D}"/>
              </a:ext>
            </a:extLst>
          </p:cNvPr>
          <p:cNvSpPr txBox="1">
            <a:spLocks/>
          </p:cNvSpPr>
          <p:nvPr/>
        </p:nvSpPr>
        <p:spPr>
          <a:xfrm>
            <a:off x="9787" y="2165654"/>
            <a:ext cx="12191999" cy="2194101"/>
          </a:xfrm>
          <a:prstGeom prst="rect">
            <a:avLst/>
          </a:prstGeom>
        </p:spPr>
        <p:txBody>
          <a:bodyPr vert="horz" lIns="91440" tIns="45720" rIns="91440" bIns="45720" rtlCol="0" anchor="t" anchorCtr="0">
            <a:no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914400" lvl="1" indent="-457200" defTabSz="457200">
              <a:spcAft>
                <a:spcPts val="600"/>
              </a:spcAft>
              <a:buFont typeface="Arial" panose="020B0604020202020204" pitchFamily="34" charset="0"/>
              <a:buChar char="•"/>
            </a:pPr>
            <a:r>
              <a:rPr lang="en-US" sz="3200" dirty="0">
                <a:cs typeface="Arial" panose="020B0604020202020204" pitchFamily="34" charset="0"/>
              </a:rPr>
              <a:t>If you notice suspicious activity or behavior but it does not seem immediately dangerous.</a:t>
            </a:r>
          </a:p>
          <a:p>
            <a:pPr marL="914400" lvl="1" indent="-457200" defTabSz="457200">
              <a:spcAft>
                <a:spcPts val="600"/>
              </a:spcAft>
              <a:buFont typeface="Arial" panose="020B0604020202020204" pitchFamily="34" charset="0"/>
              <a:buChar char="•"/>
            </a:pPr>
            <a:r>
              <a:rPr lang="en-US" sz="3200" dirty="0">
                <a:cs typeface="Arial" panose="020B0604020202020204" pitchFamily="34" charset="0"/>
              </a:rPr>
              <a:t>Trust your instincts if something doesn’t “feel” right.</a:t>
            </a:r>
          </a:p>
          <a:p>
            <a:pPr marL="914400" lvl="1" indent="-457200" defTabSz="457200">
              <a:spcAft>
                <a:spcPts val="600"/>
              </a:spcAft>
              <a:buFont typeface="Arial" panose="020B0604020202020204" pitchFamily="34" charset="0"/>
              <a:buChar char="•"/>
            </a:pPr>
            <a:r>
              <a:rPr lang="en-US" sz="3200" dirty="0">
                <a:cs typeface="Arial" panose="020B0604020202020204" pitchFamily="34" charset="0"/>
              </a:rPr>
              <a:t>People aren’t necessarily suspicious but </a:t>
            </a:r>
            <a:r>
              <a:rPr lang="en-US" sz="3200" b="1" dirty="0">
                <a:cs typeface="Arial" panose="020B0604020202020204" pitchFamily="34" charset="0"/>
              </a:rPr>
              <a:t>behavior</a:t>
            </a:r>
            <a:r>
              <a:rPr lang="en-US" sz="3200" dirty="0">
                <a:cs typeface="Arial" panose="020B0604020202020204" pitchFamily="34" charset="0"/>
              </a:rPr>
              <a:t> is – someone trying to hide their face, someone looking into multiple cars or trying doors, someone hiding and watching others, etc. </a:t>
            </a:r>
          </a:p>
        </p:txBody>
      </p:sp>
      <p:sp>
        <p:nvSpPr>
          <p:cNvPr id="12" name="Rectangle 11">
            <a:extLst>
              <a:ext uri="{FF2B5EF4-FFF2-40B4-BE49-F238E27FC236}">
                <a16:creationId xmlns:a16="http://schemas.microsoft.com/office/drawing/2014/main" id="{9A38CD55-8CCA-4DA1-ADAC-10A31A33EEAE}"/>
              </a:ext>
            </a:extLst>
          </p:cNvPr>
          <p:cNvSpPr/>
          <p:nvPr/>
        </p:nvSpPr>
        <p:spPr>
          <a:xfrm>
            <a:off x="774407" y="5761698"/>
            <a:ext cx="10643185" cy="903356"/>
          </a:xfrm>
          <a:prstGeom prst="rect">
            <a:avLst/>
          </a:prstGeom>
          <a:solidFill>
            <a:srgbClr val="00543A"/>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CCDB54CC-6CE2-4BE0-818D-3D076D2D7C0F}"/>
              </a:ext>
            </a:extLst>
          </p:cNvPr>
          <p:cNvSpPr txBox="1"/>
          <p:nvPr/>
        </p:nvSpPr>
        <p:spPr>
          <a:xfrm>
            <a:off x="844959" y="5859356"/>
            <a:ext cx="10502082" cy="707886"/>
          </a:xfrm>
          <a:prstGeom prst="rect">
            <a:avLst/>
          </a:prstGeom>
          <a:noFill/>
        </p:spPr>
        <p:txBody>
          <a:bodyPr wrap="square" rtlCol="0">
            <a:spAutoFit/>
          </a:bodyPr>
          <a:lstStyle/>
          <a:p>
            <a:pPr algn="ctr"/>
            <a:r>
              <a:rPr lang="en-US" sz="4000" b="1" dirty="0">
                <a:solidFill>
                  <a:schemeClr val="bg1"/>
                </a:solidFill>
              </a:rPr>
              <a:t>UNT PD non-emergency: 940-565-3000</a:t>
            </a:r>
            <a:endParaRPr lang="en-US" sz="3600" b="1" dirty="0">
              <a:solidFill>
                <a:schemeClr val="bg1"/>
              </a:solidFill>
            </a:endParaRPr>
          </a:p>
        </p:txBody>
      </p:sp>
      <p:sp>
        <p:nvSpPr>
          <p:cNvPr id="11" name="Content Placeholder 2">
            <a:extLst>
              <a:ext uri="{FF2B5EF4-FFF2-40B4-BE49-F238E27FC236}">
                <a16:creationId xmlns:a16="http://schemas.microsoft.com/office/drawing/2014/main" id="{76B0026D-DC72-45A6-B2E4-A7BDE5AB1DB8}"/>
              </a:ext>
            </a:extLst>
          </p:cNvPr>
          <p:cNvSpPr txBox="1">
            <a:spLocks/>
          </p:cNvSpPr>
          <p:nvPr/>
        </p:nvSpPr>
        <p:spPr>
          <a:xfrm>
            <a:off x="9787" y="1295296"/>
            <a:ext cx="12191999" cy="870358"/>
          </a:xfrm>
          <a:prstGeom prst="rect">
            <a:avLst/>
          </a:prstGeom>
        </p:spPr>
        <p:txBody>
          <a:bodyPr vert="horz" lIns="91440" tIns="45720" rIns="91440" bIns="45720" rtlCol="0" anchor="ctr">
            <a:no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a:solidFill>
                  <a:schemeClr val="tx1"/>
                </a:solidFill>
                <a:cs typeface="Arial" panose="020B0604020202020204" pitchFamily="34" charset="0"/>
              </a:rPr>
              <a:t>UNT Police has a non-emergency number </a:t>
            </a:r>
          </a:p>
        </p:txBody>
      </p:sp>
    </p:spTree>
    <p:extLst>
      <p:ext uri="{BB962C8B-B14F-4D97-AF65-F5344CB8AC3E}">
        <p14:creationId xmlns:p14="http://schemas.microsoft.com/office/powerpoint/2010/main" val="84598647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13A5ADB-E5FB-49A7-B399-079BF658B44B}"/>
              </a:ext>
            </a:extLst>
          </p:cNvPr>
          <p:cNvGrpSpPr/>
          <p:nvPr/>
        </p:nvGrpSpPr>
        <p:grpSpPr>
          <a:xfrm>
            <a:off x="0" y="109574"/>
            <a:ext cx="12192000" cy="1196012"/>
            <a:chOff x="0" y="109574"/>
            <a:chExt cx="12192000" cy="1196012"/>
          </a:xfrm>
        </p:grpSpPr>
        <p:sp>
          <p:nvSpPr>
            <p:cNvPr id="3" name="Rectangle 2">
              <a:extLst>
                <a:ext uri="{FF2B5EF4-FFF2-40B4-BE49-F238E27FC236}">
                  <a16:creationId xmlns:a16="http://schemas.microsoft.com/office/drawing/2014/main" id="{DDD903BA-3E41-498D-BE55-8D5D32353EC6}"/>
                </a:ext>
              </a:extLst>
            </p:cNvPr>
            <p:cNvSpPr/>
            <p:nvPr/>
          </p:nvSpPr>
          <p:spPr>
            <a:xfrm>
              <a:off x="0" y="192946"/>
              <a:ext cx="12192000" cy="1020361"/>
            </a:xfrm>
            <a:prstGeom prst="rect">
              <a:avLst/>
            </a:prstGeom>
            <a:solidFill>
              <a:srgbClr val="00674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E8629DB-E4FC-4F9C-A0CA-4EA54B02507B}"/>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377182" y="109574"/>
              <a:ext cx="1112173" cy="1196012"/>
            </a:xfrm>
            <a:prstGeom prst="rect">
              <a:avLst/>
            </a:prstGeom>
            <a:effectLst>
              <a:outerShdw blurRad="50800" dist="38100" dir="2700000" algn="tl" rotWithShape="0">
                <a:prstClr val="black">
                  <a:alpha val="40000"/>
                </a:prstClr>
              </a:outerShdw>
            </a:effectLst>
          </p:spPr>
        </p:pic>
      </p:grpSp>
      <p:sp>
        <p:nvSpPr>
          <p:cNvPr id="5" name="TextBox 4">
            <a:extLst>
              <a:ext uri="{FF2B5EF4-FFF2-40B4-BE49-F238E27FC236}">
                <a16:creationId xmlns:a16="http://schemas.microsoft.com/office/drawing/2014/main" id="{0C6F4A8B-5E63-4AA9-A5A5-3FF275F74898}"/>
              </a:ext>
            </a:extLst>
          </p:cNvPr>
          <p:cNvSpPr txBox="1"/>
          <p:nvPr/>
        </p:nvSpPr>
        <p:spPr>
          <a:xfrm>
            <a:off x="408963" y="172505"/>
            <a:ext cx="9087375" cy="923330"/>
          </a:xfrm>
          <a:prstGeom prst="rect">
            <a:avLst/>
          </a:prstGeom>
          <a:noFill/>
        </p:spPr>
        <p:txBody>
          <a:bodyPr wrap="square">
            <a:spAutoFit/>
          </a:bodyPr>
          <a:lstStyle/>
          <a:p>
            <a:r>
              <a:rPr lang="en-US" sz="5400" b="1" dirty="0">
                <a:solidFill>
                  <a:schemeClr val="bg1"/>
                </a:solidFill>
                <a:cs typeface="Arial" panose="020B0604020202020204" pitchFamily="34" charset="0"/>
              </a:rPr>
              <a:t>Preventative measures</a:t>
            </a:r>
            <a:endParaRPr lang="en-US" sz="5400" dirty="0">
              <a:solidFill>
                <a:schemeClr val="bg1"/>
              </a:solidFill>
            </a:endParaRPr>
          </a:p>
        </p:txBody>
      </p:sp>
      <p:sp>
        <p:nvSpPr>
          <p:cNvPr id="7" name="Content Placeholder 2">
            <a:extLst>
              <a:ext uri="{FF2B5EF4-FFF2-40B4-BE49-F238E27FC236}">
                <a16:creationId xmlns:a16="http://schemas.microsoft.com/office/drawing/2014/main" id="{5CDD5034-CA39-4D9E-A1B8-DBFC6837000D}"/>
              </a:ext>
            </a:extLst>
          </p:cNvPr>
          <p:cNvSpPr txBox="1">
            <a:spLocks/>
          </p:cNvSpPr>
          <p:nvPr/>
        </p:nvSpPr>
        <p:spPr>
          <a:xfrm>
            <a:off x="17727" y="2507671"/>
            <a:ext cx="12191999" cy="2194101"/>
          </a:xfrm>
          <a:prstGeom prst="rect">
            <a:avLst/>
          </a:prstGeom>
        </p:spPr>
        <p:txBody>
          <a:bodyPr vert="horz" lIns="91440" tIns="45720" rIns="91440" bIns="45720" rtlCol="0" anchor="t" anchorCtr="0">
            <a:no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914400" lvl="1" indent="-457200" defTabSz="457200">
              <a:spcAft>
                <a:spcPts val="600"/>
              </a:spcAft>
              <a:buFont typeface="Arial" panose="020B0604020202020204" pitchFamily="34" charset="0"/>
              <a:buChar char="•"/>
            </a:pPr>
            <a:r>
              <a:rPr lang="en-US" sz="3600" dirty="0">
                <a:cs typeface="Arial" panose="020B0604020202020204" pitchFamily="34" charset="0"/>
              </a:rPr>
              <a:t>Operates 24/7 providing resources for those experiencing thoughts of suicide, mental health issues, substance use crises or other emotional distress.</a:t>
            </a:r>
          </a:p>
          <a:p>
            <a:pPr marL="914400" lvl="1" indent="-457200" defTabSz="457200">
              <a:spcAft>
                <a:spcPts val="600"/>
              </a:spcAft>
              <a:buFont typeface="Arial" panose="020B0604020202020204" pitchFamily="34" charset="0"/>
              <a:buChar char="•"/>
            </a:pPr>
            <a:r>
              <a:rPr lang="en-US" sz="3600" dirty="0">
                <a:cs typeface="Arial" panose="020B0604020202020204" pitchFamily="34" charset="0"/>
              </a:rPr>
              <a:t>You can also call if you know of a loved one who is experiencing a crisis.</a:t>
            </a:r>
          </a:p>
        </p:txBody>
      </p:sp>
      <p:sp>
        <p:nvSpPr>
          <p:cNvPr id="12" name="Rectangle 11">
            <a:extLst>
              <a:ext uri="{FF2B5EF4-FFF2-40B4-BE49-F238E27FC236}">
                <a16:creationId xmlns:a16="http://schemas.microsoft.com/office/drawing/2014/main" id="{9A38CD55-8CCA-4DA1-ADAC-10A31A33EEAE}"/>
              </a:ext>
            </a:extLst>
          </p:cNvPr>
          <p:cNvSpPr/>
          <p:nvPr/>
        </p:nvSpPr>
        <p:spPr>
          <a:xfrm>
            <a:off x="674648" y="5816473"/>
            <a:ext cx="10643185" cy="903356"/>
          </a:xfrm>
          <a:prstGeom prst="rect">
            <a:avLst/>
          </a:prstGeom>
          <a:solidFill>
            <a:srgbClr val="00543A"/>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CCDB54CC-6CE2-4BE0-818D-3D076D2D7C0F}"/>
              </a:ext>
            </a:extLst>
          </p:cNvPr>
          <p:cNvSpPr txBox="1"/>
          <p:nvPr/>
        </p:nvSpPr>
        <p:spPr>
          <a:xfrm>
            <a:off x="745200" y="5914131"/>
            <a:ext cx="10502082" cy="707886"/>
          </a:xfrm>
          <a:prstGeom prst="rect">
            <a:avLst/>
          </a:prstGeom>
          <a:noFill/>
        </p:spPr>
        <p:txBody>
          <a:bodyPr wrap="square" rtlCol="0">
            <a:spAutoFit/>
          </a:bodyPr>
          <a:lstStyle/>
          <a:p>
            <a:pPr algn="ctr"/>
            <a:r>
              <a:rPr lang="en-US" sz="4000" b="1" dirty="0">
                <a:solidFill>
                  <a:schemeClr val="bg1"/>
                </a:solidFill>
              </a:rPr>
              <a:t>Call or text 988 nationwide</a:t>
            </a:r>
            <a:endParaRPr lang="en-US" sz="3600" b="1" dirty="0">
              <a:solidFill>
                <a:schemeClr val="bg1"/>
              </a:solidFill>
            </a:endParaRPr>
          </a:p>
        </p:txBody>
      </p:sp>
      <p:sp>
        <p:nvSpPr>
          <p:cNvPr id="15" name="Content Placeholder 2">
            <a:extLst>
              <a:ext uri="{FF2B5EF4-FFF2-40B4-BE49-F238E27FC236}">
                <a16:creationId xmlns:a16="http://schemas.microsoft.com/office/drawing/2014/main" id="{E0330D75-61F3-45D5-972B-FD65986F934F}"/>
              </a:ext>
            </a:extLst>
          </p:cNvPr>
          <p:cNvSpPr txBox="1">
            <a:spLocks/>
          </p:cNvSpPr>
          <p:nvPr/>
        </p:nvSpPr>
        <p:spPr>
          <a:xfrm>
            <a:off x="17727" y="1314466"/>
            <a:ext cx="12191999" cy="870358"/>
          </a:xfrm>
          <a:prstGeom prst="rect">
            <a:avLst/>
          </a:prstGeom>
        </p:spPr>
        <p:txBody>
          <a:bodyPr vert="horz" lIns="91440" tIns="45720" rIns="91440" bIns="45720" rtlCol="0" anchor="ctr">
            <a:no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a:solidFill>
                  <a:schemeClr val="tx1"/>
                </a:solidFill>
                <a:cs typeface="Arial" panose="020B0604020202020204" pitchFamily="34" charset="0"/>
              </a:rPr>
              <a:t>Contact 988 for suicide and crisis issues </a:t>
            </a:r>
          </a:p>
        </p:txBody>
      </p:sp>
    </p:spTree>
    <p:extLst>
      <p:ext uri="{BB962C8B-B14F-4D97-AF65-F5344CB8AC3E}">
        <p14:creationId xmlns:p14="http://schemas.microsoft.com/office/powerpoint/2010/main" val="323909750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13A5ADB-E5FB-49A7-B399-079BF658B44B}"/>
              </a:ext>
            </a:extLst>
          </p:cNvPr>
          <p:cNvGrpSpPr/>
          <p:nvPr/>
        </p:nvGrpSpPr>
        <p:grpSpPr>
          <a:xfrm>
            <a:off x="0" y="109574"/>
            <a:ext cx="12192000" cy="1196012"/>
            <a:chOff x="0" y="109574"/>
            <a:chExt cx="12192000" cy="1196012"/>
          </a:xfrm>
        </p:grpSpPr>
        <p:sp>
          <p:nvSpPr>
            <p:cNvPr id="3" name="Rectangle 2">
              <a:extLst>
                <a:ext uri="{FF2B5EF4-FFF2-40B4-BE49-F238E27FC236}">
                  <a16:creationId xmlns:a16="http://schemas.microsoft.com/office/drawing/2014/main" id="{DDD903BA-3E41-498D-BE55-8D5D32353EC6}"/>
                </a:ext>
              </a:extLst>
            </p:cNvPr>
            <p:cNvSpPr/>
            <p:nvPr/>
          </p:nvSpPr>
          <p:spPr>
            <a:xfrm>
              <a:off x="0" y="192946"/>
              <a:ext cx="12192000" cy="1020361"/>
            </a:xfrm>
            <a:prstGeom prst="rect">
              <a:avLst/>
            </a:prstGeom>
            <a:solidFill>
              <a:srgbClr val="00674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E8629DB-E4FC-4F9C-A0CA-4EA54B02507B}"/>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377182" y="109574"/>
              <a:ext cx="1112173" cy="1196012"/>
            </a:xfrm>
            <a:prstGeom prst="rect">
              <a:avLst/>
            </a:prstGeom>
            <a:effectLst>
              <a:outerShdw blurRad="50800" dist="38100" dir="2700000" algn="tl" rotWithShape="0">
                <a:prstClr val="black">
                  <a:alpha val="40000"/>
                </a:prstClr>
              </a:outerShdw>
            </a:effectLst>
          </p:spPr>
        </p:pic>
      </p:grpSp>
      <p:sp>
        <p:nvSpPr>
          <p:cNvPr id="5" name="TextBox 4">
            <a:extLst>
              <a:ext uri="{FF2B5EF4-FFF2-40B4-BE49-F238E27FC236}">
                <a16:creationId xmlns:a16="http://schemas.microsoft.com/office/drawing/2014/main" id="{0C6F4A8B-5E63-4AA9-A5A5-3FF275F74898}"/>
              </a:ext>
            </a:extLst>
          </p:cNvPr>
          <p:cNvSpPr txBox="1"/>
          <p:nvPr/>
        </p:nvSpPr>
        <p:spPr>
          <a:xfrm>
            <a:off x="408963" y="172505"/>
            <a:ext cx="9087375" cy="923330"/>
          </a:xfrm>
          <a:prstGeom prst="rect">
            <a:avLst/>
          </a:prstGeom>
          <a:noFill/>
        </p:spPr>
        <p:txBody>
          <a:bodyPr wrap="square">
            <a:spAutoFit/>
          </a:bodyPr>
          <a:lstStyle/>
          <a:p>
            <a:r>
              <a:rPr lang="en-US" sz="5400" b="1" dirty="0">
                <a:solidFill>
                  <a:schemeClr val="bg1"/>
                </a:solidFill>
                <a:cs typeface="Arial" panose="020B0604020202020204" pitchFamily="34" charset="0"/>
              </a:rPr>
              <a:t>Preventative measures</a:t>
            </a:r>
            <a:endParaRPr lang="en-US" sz="5400" dirty="0">
              <a:solidFill>
                <a:schemeClr val="bg1"/>
              </a:solidFill>
            </a:endParaRPr>
          </a:p>
        </p:txBody>
      </p:sp>
      <p:sp>
        <p:nvSpPr>
          <p:cNvPr id="7" name="Content Placeholder 2">
            <a:extLst>
              <a:ext uri="{FF2B5EF4-FFF2-40B4-BE49-F238E27FC236}">
                <a16:creationId xmlns:a16="http://schemas.microsoft.com/office/drawing/2014/main" id="{5CDD5034-CA39-4D9E-A1B8-DBFC6837000D}"/>
              </a:ext>
            </a:extLst>
          </p:cNvPr>
          <p:cNvSpPr txBox="1">
            <a:spLocks/>
          </p:cNvSpPr>
          <p:nvPr/>
        </p:nvSpPr>
        <p:spPr>
          <a:xfrm>
            <a:off x="0" y="2650855"/>
            <a:ext cx="12191999" cy="2194101"/>
          </a:xfrm>
          <a:prstGeom prst="rect">
            <a:avLst/>
          </a:prstGeom>
        </p:spPr>
        <p:txBody>
          <a:bodyPr vert="horz" lIns="91440" tIns="45720" rIns="91440" bIns="45720" rtlCol="0" anchor="t" anchorCtr="0">
            <a:no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914400" lvl="1" indent="-457200" defTabSz="457200">
              <a:spcAft>
                <a:spcPts val="600"/>
              </a:spcAft>
              <a:buFont typeface="Arial" panose="020B0604020202020204" pitchFamily="34" charset="0"/>
              <a:buChar char="•"/>
            </a:pPr>
            <a:r>
              <a:rPr lang="en-US" sz="3600" dirty="0">
                <a:cs typeface="Arial" panose="020B0604020202020204" pitchFamily="34" charset="0"/>
              </a:rPr>
              <a:t>If there is a chance of immediate harm, such as a person with a weapon or making an immediate threat</a:t>
            </a:r>
          </a:p>
          <a:p>
            <a:pPr marL="914400" lvl="1" indent="-457200" defTabSz="457200">
              <a:spcAft>
                <a:spcPts val="600"/>
              </a:spcAft>
              <a:buFont typeface="Arial" panose="020B0604020202020204" pitchFamily="34" charset="0"/>
              <a:buChar char="•"/>
            </a:pPr>
            <a:r>
              <a:rPr lang="en-US" sz="3600" dirty="0">
                <a:cs typeface="Arial" panose="020B0604020202020204" pitchFamily="34" charset="0"/>
              </a:rPr>
              <a:t>You or others are facing a life-threatening danger</a:t>
            </a:r>
          </a:p>
          <a:p>
            <a:pPr marL="914400" lvl="1" indent="-457200" defTabSz="457200">
              <a:spcAft>
                <a:spcPts val="600"/>
              </a:spcAft>
              <a:buFont typeface="Arial" panose="020B0604020202020204" pitchFamily="34" charset="0"/>
              <a:buChar char="•"/>
            </a:pPr>
            <a:r>
              <a:rPr lang="en-US" sz="3600" dirty="0">
                <a:cs typeface="Arial" panose="020B0604020202020204" pitchFamily="34" charset="0"/>
              </a:rPr>
              <a:t>If a crime or fight is currently happening</a:t>
            </a:r>
          </a:p>
        </p:txBody>
      </p:sp>
      <p:sp>
        <p:nvSpPr>
          <p:cNvPr id="12" name="Rectangle 11">
            <a:extLst>
              <a:ext uri="{FF2B5EF4-FFF2-40B4-BE49-F238E27FC236}">
                <a16:creationId xmlns:a16="http://schemas.microsoft.com/office/drawing/2014/main" id="{9A38CD55-8CCA-4DA1-ADAC-10A31A33EEAE}"/>
              </a:ext>
            </a:extLst>
          </p:cNvPr>
          <p:cNvSpPr/>
          <p:nvPr/>
        </p:nvSpPr>
        <p:spPr>
          <a:xfrm>
            <a:off x="674648" y="5630040"/>
            <a:ext cx="10643185" cy="903356"/>
          </a:xfrm>
          <a:prstGeom prst="rect">
            <a:avLst/>
          </a:prstGeom>
          <a:solidFill>
            <a:srgbClr val="00543A"/>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CCDB54CC-6CE2-4BE0-818D-3D076D2D7C0F}"/>
              </a:ext>
            </a:extLst>
          </p:cNvPr>
          <p:cNvSpPr txBox="1"/>
          <p:nvPr/>
        </p:nvSpPr>
        <p:spPr>
          <a:xfrm>
            <a:off x="745200" y="5727698"/>
            <a:ext cx="10502082" cy="707886"/>
          </a:xfrm>
          <a:prstGeom prst="rect">
            <a:avLst/>
          </a:prstGeom>
          <a:noFill/>
        </p:spPr>
        <p:txBody>
          <a:bodyPr wrap="square" rtlCol="0">
            <a:spAutoFit/>
          </a:bodyPr>
          <a:lstStyle/>
          <a:p>
            <a:pPr algn="ctr"/>
            <a:r>
              <a:rPr lang="en-US" sz="4000" b="1" dirty="0">
                <a:solidFill>
                  <a:schemeClr val="bg1"/>
                </a:solidFill>
              </a:rPr>
              <a:t>Call or text 911 in Denton County</a:t>
            </a:r>
            <a:endParaRPr lang="en-US" sz="3600" b="1" dirty="0">
              <a:solidFill>
                <a:schemeClr val="bg1"/>
              </a:solidFill>
            </a:endParaRPr>
          </a:p>
        </p:txBody>
      </p:sp>
      <p:sp>
        <p:nvSpPr>
          <p:cNvPr id="15" name="Content Placeholder 2">
            <a:extLst>
              <a:ext uri="{FF2B5EF4-FFF2-40B4-BE49-F238E27FC236}">
                <a16:creationId xmlns:a16="http://schemas.microsoft.com/office/drawing/2014/main" id="{E0330D75-61F3-45D5-972B-FD65986F934F}"/>
              </a:ext>
            </a:extLst>
          </p:cNvPr>
          <p:cNvSpPr txBox="1">
            <a:spLocks/>
          </p:cNvSpPr>
          <p:nvPr/>
        </p:nvSpPr>
        <p:spPr>
          <a:xfrm>
            <a:off x="1" y="1397621"/>
            <a:ext cx="12191999" cy="870358"/>
          </a:xfrm>
          <a:prstGeom prst="rect">
            <a:avLst/>
          </a:prstGeom>
        </p:spPr>
        <p:txBody>
          <a:bodyPr vert="horz" lIns="91440" tIns="45720" rIns="91440" bIns="45720" rtlCol="0" anchor="ctr">
            <a:no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a:solidFill>
                  <a:schemeClr val="tx1"/>
                </a:solidFill>
                <a:cs typeface="Arial" panose="020B0604020202020204" pitchFamily="34" charset="0"/>
              </a:rPr>
              <a:t>Contact 911 for emergency issues </a:t>
            </a:r>
          </a:p>
        </p:txBody>
      </p:sp>
    </p:spTree>
    <p:extLst>
      <p:ext uri="{BB962C8B-B14F-4D97-AF65-F5344CB8AC3E}">
        <p14:creationId xmlns:p14="http://schemas.microsoft.com/office/powerpoint/2010/main" val="224817446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13A5ADB-E5FB-49A7-B399-079BF658B44B}"/>
              </a:ext>
            </a:extLst>
          </p:cNvPr>
          <p:cNvGrpSpPr/>
          <p:nvPr/>
        </p:nvGrpSpPr>
        <p:grpSpPr>
          <a:xfrm>
            <a:off x="0" y="109574"/>
            <a:ext cx="12192000" cy="1196012"/>
            <a:chOff x="0" y="109574"/>
            <a:chExt cx="12192000" cy="1196012"/>
          </a:xfrm>
        </p:grpSpPr>
        <p:sp>
          <p:nvSpPr>
            <p:cNvPr id="3" name="Rectangle 2">
              <a:extLst>
                <a:ext uri="{FF2B5EF4-FFF2-40B4-BE49-F238E27FC236}">
                  <a16:creationId xmlns:a16="http://schemas.microsoft.com/office/drawing/2014/main" id="{DDD903BA-3E41-498D-BE55-8D5D32353EC6}"/>
                </a:ext>
              </a:extLst>
            </p:cNvPr>
            <p:cNvSpPr/>
            <p:nvPr/>
          </p:nvSpPr>
          <p:spPr>
            <a:xfrm>
              <a:off x="0" y="192946"/>
              <a:ext cx="12192000" cy="1020361"/>
            </a:xfrm>
            <a:prstGeom prst="rect">
              <a:avLst/>
            </a:prstGeom>
            <a:solidFill>
              <a:srgbClr val="00674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E8629DB-E4FC-4F9C-A0CA-4EA54B02507B}"/>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377182" y="109574"/>
              <a:ext cx="1112173" cy="1196012"/>
            </a:xfrm>
            <a:prstGeom prst="rect">
              <a:avLst/>
            </a:prstGeom>
            <a:effectLst>
              <a:outerShdw blurRad="50800" dist="38100" dir="2700000" algn="tl" rotWithShape="0">
                <a:prstClr val="black">
                  <a:alpha val="40000"/>
                </a:prstClr>
              </a:outerShdw>
            </a:effectLst>
          </p:spPr>
        </p:pic>
      </p:grpSp>
      <p:sp>
        <p:nvSpPr>
          <p:cNvPr id="5" name="TextBox 4">
            <a:extLst>
              <a:ext uri="{FF2B5EF4-FFF2-40B4-BE49-F238E27FC236}">
                <a16:creationId xmlns:a16="http://schemas.microsoft.com/office/drawing/2014/main" id="{3A155F6A-3AA9-408B-B8CD-4DAF14A52C2D}"/>
              </a:ext>
            </a:extLst>
          </p:cNvPr>
          <p:cNvSpPr txBox="1"/>
          <p:nvPr/>
        </p:nvSpPr>
        <p:spPr>
          <a:xfrm>
            <a:off x="408963" y="172505"/>
            <a:ext cx="9087375" cy="923330"/>
          </a:xfrm>
          <a:prstGeom prst="rect">
            <a:avLst/>
          </a:prstGeom>
          <a:noFill/>
        </p:spPr>
        <p:txBody>
          <a:bodyPr wrap="square">
            <a:spAutoFit/>
          </a:bodyPr>
          <a:lstStyle/>
          <a:p>
            <a:r>
              <a:rPr lang="en-US" sz="5400" b="1" dirty="0">
                <a:solidFill>
                  <a:schemeClr val="bg1"/>
                </a:solidFill>
                <a:cs typeface="Arial" panose="020B0604020202020204" pitchFamily="34" charset="0"/>
              </a:rPr>
              <a:t>Preventative measures</a:t>
            </a:r>
            <a:endParaRPr lang="en-US" sz="5400" dirty="0">
              <a:solidFill>
                <a:schemeClr val="bg1"/>
              </a:solidFill>
            </a:endParaRPr>
          </a:p>
        </p:txBody>
      </p:sp>
      <p:grpSp>
        <p:nvGrpSpPr>
          <p:cNvPr id="8" name="Group 7">
            <a:extLst>
              <a:ext uri="{FF2B5EF4-FFF2-40B4-BE49-F238E27FC236}">
                <a16:creationId xmlns:a16="http://schemas.microsoft.com/office/drawing/2014/main" id="{B28E725D-B6E0-43E5-88F5-E7EE9D78AC4F}"/>
              </a:ext>
            </a:extLst>
          </p:cNvPr>
          <p:cNvGrpSpPr/>
          <p:nvPr/>
        </p:nvGrpSpPr>
        <p:grpSpPr>
          <a:xfrm>
            <a:off x="209725" y="1434041"/>
            <a:ext cx="10399091" cy="776499"/>
            <a:chOff x="209725" y="2404378"/>
            <a:chExt cx="4429387" cy="1048790"/>
          </a:xfrm>
        </p:grpSpPr>
        <p:sp>
          <p:nvSpPr>
            <p:cNvPr id="9" name="Rectangle 8">
              <a:extLst>
                <a:ext uri="{FF2B5EF4-FFF2-40B4-BE49-F238E27FC236}">
                  <a16:creationId xmlns:a16="http://schemas.microsoft.com/office/drawing/2014/main" id="{66C16733-A81F-4DBA-8297-EDDE5E73139D}"/>
                </a:ext>
              </a:extLst>
            </p:cNvPr>
            <p:cNvSpPr/>
            <p:nvPr/>
          </p:nvSpPr>
          <p:spPr>
            <a:xfrm>
              <a:off x="209725" y="2432807"/>
              <a:ext cx="4429387" cy="1020361"/>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59596B7A-78FA-44EB-AD1C-5268FF67AB36}"/>
                </a:ext>
              </a:extLst>
            </p:cNvPr>
            <p:cNvSpPr txBox="1"/>
            <p:nvPr/>
          </p:nvSpPr>
          <p:spPr>
            <a:xfrm>
              <a:off x="234894" y="2404378"/>
              <a:ext cx="4370664" cy="707886"/>
            </a:xfrm>
            <a:prstGeom prst="rect">
              <a:avLst/>
            </a:prstGeom>
            <a:noFill/>
          </p:spPr>
          <p:txBody>
            <a:bodyPr wrap="square" rtlCol="0">
              <a:spAutoFit/>
            </a:bodyPr>
            <a:lstStyle/>
            <a:p>
              <a:r>
                <a:rPr lang="en-US" sz="4000" b="1" dirty="0">
                  <a:solidFill>
                    <a:schemeClr val="bg1"/>
                  </a:solidFill>
                </a:rPr>
                <a:t>Workplace &amp; Home</a:t>
              </a:r>
            </a:p>
          </p:txBody>
        </p:sp>
      </p:grpSp>
      <p:sp>
        <p:nvSpPr>
          <p:cNvPr id="17" name="TextBox 16">
            <a:extLst>
              <a:ext uri="{FF2B5EF4-FFF2-40B4-BE49-F238E27FC236}">
                <a16:creationId xmlns:a16="http://schemas.microsoft.com/office/drawing/2014/main" id="{1470B790-6D6B-4F6F-BBFD-2070442732F2}"/>
              </a:ext>
            </a:extLst>
          </p:cNvPr>
          <p:cNvSpPr txBox="1"/>
          <p:nvPr/>
        </p:nvSpPr>
        <p:spPr>
          <a:xfrm>
            <a:off x="197426" y="2373129"/>
            <a:ext cx="11574363" cy="3970318"/>
          </a:xfrm>
          <a:prstGeom prst="rect">
            <a:avLst/>
          </a:prstGeom>
          <a:noFill/>
        </p:spPr>
        <p:txBody>
          <a:bodyPr wrap="square" rtlCol="0">
            <a:spAutoFit/>
          </a:bodyPr>
          <a:lstStyle/>
          <a:p>
            <a:pPr marL="274320" indent="-274320">
              <a:buFont typeface="Arial" panose="020B0604020202020204" pitchFamily="34" charset="0"/>
              <a:buChar char="•"/>
            </a:pPr>
            <a:r>
              <a:rPr lang="en-US" sz="3600" dirty="0"/>
              <a:t>Be aware of who is entering/exiting. </a:t>
            </a:r>
          </a:p>
          <a:p>
            <a:pPr marL="274320" indent="-274320">
              <a:buFont typeface="Arial" panose="020B0604020202020204" pitchFamily="34" charset="0"/>
              <a:buChar char="•"/>
            </a:pPr>
            <a:r>
              <a:rPr lang="en-US" sz="3600" dirty="0"/>
              <a:t>Talk to your coworkers, roommates, family about who is and isn’t allowed.</a:t>
            </a:r>
          </a:p>
          <a:p>
            <a:pPr marL="274320" indent="-274320">
              <a:buFont typeface="Arial" panose="020B0604020202020204" pitchFamily="34" charset="0"/>
              <a:buChar char="•"/>
            </a:pPr>
            <a:r>
              <a:rPr lang="en-US" sz="3600" dirty="0"/>
              <a:t>Be aware of your surroundings. </a:t>
            </a:r>
          </a:p>
          <a:p>
            <a:pPr marL="274320" indent="-274320">
              <a:buFont typeface="Arial" panose="020B0604020202020204" pitchFamily="34" charset="0"/>
              <a:buChar char="•"/>
            </a:pPr>
            <a:r>
              <a:rPr lang="en-US" sz="3600" dirty="0"/>
              <a:t>Know your exits and routes.</a:t>
            </a:r>
          </a:p>
          <a:p>
            <a:pPr marL="274320" indent="-274320">
              <a:buFont typeface="Arial" panose="020B0604020202020204" pitchFamily="34" charset="0"/>
              <a:buChar char="•"/>
            </a:pPr>
            <a:r>
              <a:rPr lang="en-US" sz="3600" dirty="0"/>
              <a:t>Be prepared by asking yourself “what if” – and walking through what you would do.</a:t>
            </a:r>
          </a:p>
        </p:txBody>
      </p:sp>
    </p:spTree>
    <p:extLst>
      <p:ext uri="{BB962C8B-B14F-4D97-AF65-F5344CB8AC3E}">
        <p14:creationId xmlns:p14="http://schemas.microsoft.com/office/powerpoint/2010/main" val="30827218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1A4C90A-DEB4-47AA-A7FF-50481CE23256}"/>
              </a:ext>
            </a:extLst>
          </p:cNvPr>
          <p:cNvGrpSpPr/>
          <p:nvPr/>
        </p:nvGrpSpPr>
        <p:grpSpPr>
          <a:xfrm>
            <a:off x="0" y="109574"/>
            <a:ext cx="12192000" cy="1196012"/>
            <a:chOff x="0" y="109574"/>
            <a:chExt cx="12192000" cy="1196012"/>
          </a:xfrm>
        </p:grpSpPr>
        <p:sp>
          <p:nvSpPr>
            <p:cNvPr id="3" name="Rectangle 2">
              <a:extLst>
                <a:ext uri="{FF2B5EF4-FFF2-40B4-BE49-F238E27FC236}">
                  <a16:creationId xmlns:a16="http://schemas.microsoft.com/office/drawing/2014/main" id="{0C6C8BDD-BA05-44F3-9AA4-891C5201F4B7}"/>
                </a:ext>
              </a:extLst>
            </p:cNvPr>
            <p:cNvSpPr/>
            <p:nvPr/>
          </p:nvSpPr>
          <p:spPr>
            <a:xfrm>
              <a:off x="0" y="192946"/>
              <a:ext cx="12192000" cy="1020361"/>
            </a:xfrm>
            <a:prstGeom prst="rect">
              <a:avLst/>
            </a:prstGeom>
            <a:solidFill>
              <a:srgbClr val="00674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A491612-C027-4FF8-B2AD-4B55F30369AD}"/>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377182" y="109574"/>
              <a:ext cx="1112173" cy="1196012"/>
            </a:xfrm>
            <a:prstGeom prst="rect">
              <a:avLst/>
            </a:prstGeom>
            <a:effectLst>
              <a:outerShdw blurRad="50800" dist="38100" dir="2700000" algn="tl" rotWithShape="0">
                <a:prstClr val="black">
                  <a:alpha val="40000"/>
                </a:prstClr>
              </a:outerShdw>
            </a:effectLst>
          </p:spPr>
        </p:pic>
      </p:grpSp>
      <p:sp>
        <p:nvSpPr>
          <p:cNvPr id="5" name="Text Placeholder 1">
            <a:extLst>
              <a:ext uri="{FF2B5EF4-FFF2-40B4-BE49-F238E27FC236}">
                <a16:creationId xmlns:a16="http://schemas.microsoft.com/office/drawing/2014/main" id="{EFC54914-8410-46A3-83E2-6FA6705D2C70}"/>
              </a:ext>
            </a:extLst>
          </p:cNvPr>
          <p:cNvSpPr txBox="1">
            <a:spLocks/>
          </p:cNvSpPr>
          <p:nvPr/>
        </p:nvSpPr>
        <p:spPr>
          <a:xfrm>
            <a:off x="0" y="195176"/>
            <a:ext cx="10417175" cy="873442"/>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000" dirty="0">
                <a:solidFill>
                  <a:schemeClr val="bg1"/>
                </a:solidFill>
                <a:cs typeface="Arial" panose="020B0604020202020204" pitchFamily="34" charset="0"/>
              </a:rPr>
              <a:t> Active Shooter definition</a:t>
            </a:r>
            <a:endParaRPr lang="en-US" sz="6000" dirty="0">
              <a:solidFill>
                <a:schemeClr val="bg1"/>
              </a:solidFill>
            </a:endParaRPr>
          </a:p>
        </p:txBody>
      </p:sp>
      <p:sp>
        <p:nvSpPr>
          <p:cNvPr id="6" name="Text Placeholder 2">
            <a:extLst>
              <a:ext uri="{FF2B5EF4-FFF2-40B4-BE49-F238E27FC236}">
                <a16:creationId xmlns:a16="http://schemas.microsoft.com/office/drawing/2014/main" id="{C897CC7D-438C-4404-84AC-17E2E07452BE}"/>
              </a:ext>
            </a:extLst>
          </p:cNvPr>
          <p:cNvSpPr txBox="1">
            <a:spLocks/>
          </p:cNvSpPr>
          <p:nvPr/>
        </p:nvSpPr>
        <p:spPr>
          <a:xfrm>
            <a:off x="363983" y="1674268"/>
            <a:ext cx="11505462" cy="415153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3600" b="1" dirty="0">
                <a:solidFill>
                  <a:schemeClr val="tx1"/>
                </a:solidFill>
                <a:cs typeface="Arial" panose="020B0604020202020204" pitchFamily="34" charset="0"/>
              </a:rPr>
              <a:t>What: </a:t>
            </a:r>
            <a:r>
              <a:rPr lang="en-US" sz="3600" dirty="0">
                <a:solidFill>
                  <a:schemeClr val="tx1"/>
                </a:solidFill>
                <a:cs typeface="Arial" panose="020B0604020202020204" pitchFamily="34" charset="0"/>
              </a:rPr>
              <a:t>An individual actively engaged in killing or attempting to kill people</a:t>
            </a:r>
          </a:p>
          <a:p>
            <a:pPr algn="l">
              <a:spcBef>
                <a:spcPts val="2400"/>
              </a:spcBef>
            </a:pPr>
            <a:r>
              <a:rPr lang="en-US" sz="3600" b="1" dirty="0">
                <a:solidFill>
                  <a:schemeClr val="tx1"/>
                </a:solidFill>
                <a:cs typeface="Arial" panose="020B0604020202020204" pitchFamily="34" charset="0"/>
              </a:rPr>
              <a:t>Where: </a:t>
            </a:r>
            <a:r>
              <a:rPr lang="en-US" sz="3600" dirty="0">
                <a:solidFill>
                  <a:schemeClr val="tx1"/>
                </a:solidFill>
                <a:cs typeface="Arial" panose="020B0604020202020204" pitchFamily="34" charset="0"/>
              </a:rPr>
              <a:t>In a confined and populated area</a:t>
            </a:r>
          </a:p>
          <a:p>
            <a:pPr algn="l">
              <a:spcBef>
                <a:spcPts val="2400"/>
              </a:spcBef>
            </a:pPr>
            <a:r>
              <a:rPr lang="en-US" sz="3600" b="1" dirty="0">
                <a:solidFill>
                  <a:schemeClr val="tx1"/>
                </a:solidFill>
                <a:cs typeface="Arial" panose="020B0604020202020204" pitchFamily="34" charset="0"/>
              </a:rPr>
              <a:t>How: </a:t>
            </a:r>
            <a:r>
              <a:rPr lang="en-US" sz="3600" dirty="0">
                <a:solidFill>
                  <a:schemeClr val="tx1"/>
                </a:solidFill>
                <a:cs typeface="Arial" panose="020B0604020202020204" pitchFamily="34" charset="0"/>
              </a:rPr>
              <a:t>Typically, through the use of firearms</a:t>
            </a:r>
          </a:p>
          <a:p>
            <a:pPr algn="l">
              <a:spcBef>
                <a:spcPts val="2400"/>
              </a:spcBef>
            </a:pPr>
            <a:r>
              <a:rPr lang="en-US" sz="3600" b="1" dirty="0">
                <a:solidFill>
                  <a:schemeClr val="tx1"/>
                </a:solidFill>
                <a:cs typeface="Arial" panose="020B0604020202020204" pitchFamily="34" charset="0"/>
              </a:rPr>
              <a:t>Timing: </a:t>
            </a:r>
            <a:r>
              <a:rPr lang="en-US" sz="3600" dirty="0">
                <a:solidFill>
                  <a:schemeClr val="tx1"/>
                </a:solidFill>
                <a:cs typeface="Arial" panose="020B0604020202020204" pitchFamily="34" charset="0"/>
              </a:rPr>
              <a:t>Average of 10-15 minutes; situations are often unpredictable and evolve quickly </a:t>
            </a:r>
          </a:p>
          <a:p>
            <a:pPr algn="l"/>
            <a:endParaRPr lang="en-US" dirty="0">
              <a:solidFill>
                <a:schemeClr val="tx1"/>
              </a:solidFill>
            </a:endParaRPr>
          </a:p>
        </p:txBody>
      </p:sp>
      <p:sp>
        <p:nvSpPr>
          <p:cNvPr id="7" name="TextBox 6">
            <a:extLst>
              <a:ext uri="{FF2B5EF4-FFF2-40B4-BE49-F238E27FC236}">
                <a16:creationId xmlns:a16="http://schemas.microsoft.com/office/drawing/2014/main" id="{E72C5D5E-EA13-4CDF-8928-3982389D352B}"/>
              </a:ext>
            </a:extLst>
          </p:cNvPr>
          <p:cNvSpPr txBox="1"/>
          <p:nvPr/>
        </p:nvSpPr>
        <p:spPr>
          <a:xfrm>
            <a:off x="1946246" y="6286761"/>
            <a:ext cx="9923199" cy="461665"/>
          </a:xfrm>
          <a:prstGeom prst="rect">
            <a:avLst/>
          </a:prstGeom>
          <a:noFill/>
        </p:spPr>
        <p:txBody>
          <a:bodyPr wrap="square">
            <a:spAutoFit/>
          </a:bodyPr>
          <a:lstStyle/>
          <a:p>
            <a:r>
              <a:rPr lang="en-US" sz="2400" b="1" dirty="0">
                <a:cs typeface="Arial" panose="020B0604020202020204" pitchFamily="34" charset="0"/>
              </a:rPr>
              <a:t>Sources: </a:t>
            </a:r>
            <a:r>
              <a:rPr lang="en-US" sz="2400" dirty="0">
                <a:cs typeface="Arial" panose="020B0604020202020204" pitchFamily="34" charset="0"/>
              </a:rPr>
              <a:t>Department of Homeland Security, Federal Bureau of Investigation</a:t>
            </a:r>
            <a:endParaRPr lang="en-US" sz="2400" dirty="0"/>
          </a:p>
        </p:txBody>
      </p:sp>
    </p:spTree>
    <p:extLst>
      <p:ext uri="{BB962C8B-B14F-4D97-AF65-F5344CB8AC3E}">
        <p14:creationId xmlns:p14="http://schemas.microsoft.com/office/powerpoint/2010/main" val="225881900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13A5ADB-E5FB-49A7-B399-079BF658B44B}"/>
              </a:ext>
            </a:extLst>
          </p:cNvPr>
          <p:cNvGrpSpPr/>
          <p:nvPr/>
        </p:nvGrpSpPr>
        <p:grpSpPr>
          <a:xfrm>
            <a:off x="0" y="109574"/>
            <a:ext cx="12192000" cy="1196012"/>
            <a:chOff x="0" y="109574"/>
            <a:chExt cx="12192000" cy="1196012"/>
          </a:xfrm>
        </p:grpSpPr>
        <p:sp>
          <p:nvSpPr>
            <p:cNvPr id="3" name="Rectangle 2">
              <a:extLst>
                <a:ext uri="{FF2B5EF4-FFF2-40B4-BE49-F238E27FC236}">
                  <a16:creationId xmlns:a16="http://schemas.microsoft.com/office/drawing/2014/main" id="{DDD903BA-3E41-498D-BE55-8D5D32353EC6}"/>
                </a:ext>
              </a:extLst>
            </p:cNvPr>
            <p:cNvSpPr/>
            <p:nvPr/>
          </p:nvSpPr>
          <p:spPr>
            <a:xfrm>
              <a:off x="0" y="192946"/>
              <a:ext cx="12192000" cy="1020361"/>
            </a:xfrm>
            <a:prstGeom prst="rect">
              <a:avLst/>
            </a:prstGeom>
            <a:solidFill>
              <a:srgbClr val="00674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E8629DB-E4FC-4F9C-A0CA-4EA54B02507B}"/>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377182" y="109574"/>
              <a:ext cx="1112173" cy="1196012"/>
            </a:xfrm>
            <a:prstGeom prst="rect">
              <a:avLst/>
            </a:prstGeom>
            <a:effectLst>
              <a:outerShdw blurRad="50800" dist="38100" dir="2700000" algn="tl" rotWithShape="0">
                <a:prstClr val="black">
                  <a:alpha val="40000"/>
                </a:prstClr>
              </a:outerShdw>
            </a:effectLst>
          </p:spPr>
        </p:pic>
      </p:grpSp>
      <p:sp>
        <p:nvSpPr>
          <p:cNvPr id="11" name="TextBox 10">
            <a:extLst>
              <a:ext uri="{FF2B5EF4-FFF2-40B4-BE49-F238E27FC236}">
                <a16:creationId xmlns:a16="http://schemas.microsoft.com/office/drawing/2014/main" id="{7AF7436F-3E03-4BDD-A5D8-1F53616D439F}"/>
              </a:ext>
            </a:extLst>
          </p:cNvPr>
          <p:cNvSpPr txBox="1"/>
          <p:nvPr/>
        </p:nvSpPr>
        <p:spPr>
          <a:xfrm>
            <a:off x="408963" y="172505"/>
            <a:ext cx="9087375" cy="923330"/>
          </a:xfrm>
          <a:prstGeom prst="rect">
            <a:avLst/>
          </a:prstGeom>
          <a:noFill/>
        </p:spPr>
        <p:txBody>
          <a:bodyPr wrap="square">
            <a:spAutoFit/>
          </a:bodyPr>
          <a:lstStyle/>
          <a:p>
            <a:r>
              <a:rPr lang="en-US" sz="5400" b="1" dirty="0">
                <a:solidFill>
                  <a:schemeClr val="bg1"/>
                </a:solidFill>
                <a:cs typeface="Arial" panose="020B0604020202020204" pitchFamily="34" charset="0"/>
              </a:rPr>
              <a:t>Preventative measures</a:t>
            </a:r>
            <a:endParaRPr lang="en-US" sz="5400" dirty="0">
              <a:solidFill>
                <a:schemeClr val="bg1"/>
              </a:solidFill>
            </a:endParaRPr>
          </a:p>
        </p:txBody>
      </p:sp>
      <p:sp>
        <p:nvSpPr>
          <p:cNvPr id="13" name="Rectangle 12">
            <a:extLst>
              <a:ext uri="{FF2B5EF4-FFF2-40B4-BE49-F238E27FC236}">
                <a16:creationId xmlns:a16="http://schemas.microsoft.com/office/drawing/2014/main" id="{8039A7D1-F5CC-4AB0-883E-8C0F9EE232E0}"/>
              </a:ext>
            </a:extLst>
          </p:cNvPr>
          <p:cNvSpPr/>
          <p:nvPr/>
        </p:nvSpPr>
        <p:spPr>
          <a:xfrm>
            <a:off x="209725" y="1455089"/>
            <a:ext cx="10167457" cy="755451"/>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DCCCB831-3C0E-44E1-A1FA-AF4BC267E680}"/>
              </a:ext>
            </a:extLst>
          </p:cNvPr>
          <p:cNvSpPr txBox="1"/>
          <p:nvPr/>
        </p:nvSpPr>
        <p:spPr>
          <a:xfrm>
            <a:off x="234894" y="1434041"/>
            <a:ext cx="4370664" cy="707886"/>
          </a:xfrm>
          <a:prstGeom prst="rect">
            <a:avLst/>
          </a:prstGeom>
          <a:noFill/>
        </p:spPr>
        <p:txBody>
          <a:bodyPr wrap="square" rtlCol="0">
            <a:spAutoFit/>
          </a:bodyPr>
          <a:lstStyle/>
          <a:p>
            <a:r>
              <a:rPr lang="en-US" sz="4000" b="1" dirty="0">
                <a:solidFill>
                  <a:schemeClr val="bg1"/>
                </a:solidFill>
              </a:rPr>
              <a:t>Workplace </a:t>
            </a:r>
          </a:p>
        </p:txBody>
      </p:sp>
      <p:sp>
        <p:nvSpPr>
          <p:cNvPr id="15" name="TextBox 14">
            <a:extLst>
              <a:ext uri="{FF2B5EF4-FFF2-40B4-BE49-F238E27FC236}">
                <a16:creationId xmlns:a16="http://schemas.microsoft.com/office/drawing/2014/main" id="{E0742CEE-9698-4205-A23D-D35DB75806FC}"/>
              </a:ext>
            </a:extLst>
          </p:cNvPr>
          <p:cNvSpPr txBox="1"/>
          <p:nvPr/>
        </p:nvSpPr>
        <p:spPr>
          <a:xfrm>
            <a:off x="197426" y="2373129"/>
            <a:ext cx="11574363" cy="3416320"/>
          </a:xfrm>
          <a:prstGeom prst="rect">
            <a:avLst/>
          </a:prstGeom>
          <a:noFill/>
        </p:spPr>
        <p:txBody>
          <a:bodyPr wrap="square" rtlCol="0">
            <a:spAutoFit/>
          </a:bodyPr>
          <a:lstStyle/>
          <a:p>
            <a:pPr marL="274320" indent="-274320">
              <a:buFont typeface="Arial" panose="020B0604020202020204" pitchFamily="34" charset="0"/>
              <a:buChar char="•"/>
            </a:pPr>
            <a:r>
              <a:rPr lang="en-US" sz="3600" dirty="0"/>
              <a:t>Surveillance of entries/exits</a:t>
            </a:r>
          </a:p>
          <a:p>
            <a:pPr marL="274320" indent="-274320">
              <a:buFont typeface="Arial" panose="020B0604020202020204" pitchFamily="34" charset="0"/>
              <a:buChar char="•"/>
            </a:pPr>
            <a:r>
              <a:rPr lang="en-US" sz="3600" dirty="0"/>
              <a:t>Access control</a:t>
            </a:r>
          </a:p>
          <a:p>
            <a:pPr marL="274320" indent="-274320">
              <a:buFont typeface="Arial" panose="020B0604020202020204" pitchFamily="34" charset="0"/>
              <a:buChar char="•"/>
            </a:pPr>
            <a:r>
              <a:rPr lang="en-US" sz="3600" dirty="0"/>
              <a:t>Territorial reinforcement</a:t>
            </a:r>
          </a:p>
          <a:p>
            <a:pPr marL="274320" indent="-274320">
              <a:buFont typeface="Arial" panose="020B0604020202020204" pitchFamily="34" charset="0"/>
              <a:buChar char="•"/>
            </a:pPr>
            <a:r>
              <a:rPr lang="en-US" sz="3600" dirty="0"/>
              <a:t>Have open door meetings</a:t>
            </a:r>
          </a:p>
          <a:p>
            <a:pPr marL="274320" indent="-274320">
              <a:buFont typeface="Arial" panose="020B0604020202020204" pitchFamily="34" charset="0"/>
              <a:buChar char="•"/>
            </a:pPr>
            <a:r>
              <a:rPr lang="en-US" sz="3600" dirty="0"/>
              <a:t>Keep personal items (bags, backpacks, etc.) secure</a:t>
            </a:r>
          </a:p>
          <a:p>
            <a:pPr marL="274320" indent="-274320">
              <a:buFont typeface="Arial" panose="020B0604020202020204" pitchFamily="34" charset="0"/>
              <a:buChar char="•"/>
            </a:pPr>
            <a:r>
              <a:rPr lang="en-US" sz="3600" dirty="0"/>
              <a:t>Notify police prior to meeting with a high-risk person </a:t>
            </a:r>
          </a:p>
        </p:txBody>
      </p:sp>
    </p:spTree>
    <p:extLst>
      <p:ext uri="{BB962C8B-B14F-4D97-AF65-F5344CB8AC3E}">
        <p14:creationId xmlns:p14="http://schemas.microsoft.com/office/powerpoint/2010/main" val="181110231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9DF76F0-4E7B-466C-B54F-DEEDE6A1F4B5}"/>
              </a:ext>
            </a:extLst>
          </p:cNvPr>
          <p:cNvSpPr/>
          <p:nvPr/>
        </p:nvSpPr>
        <p:spPr>
          <a:xfrm>
            <a:off x="0" y="1711354"/>
            <a:ext cx="12192000" cy="3649211"/>
          </a:xfrm>
          <a:prstGeom prst="rect">
            <a:avLst/>
          </a:prstGeom>
          <a:solidFill>
            <a:srgbClr val="00674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1">
            <a:extLst>
              <a:ext uri="{FF2B5EF4-FFF2-40B4-BE49-F238E27FC236}">
                <a16:creationId xmlns:a16="http://schemas.microsoft.com/office/drawing/2014/main" id="{7748C05E-CDD3-4D37-ADE1-15BC3050740C}"/>
              </a:ext>
            </a:extLst>
          </p:cNvPr>
          <p:cNvSpPr txBox="1">
            <a:spLocks/>
          </p:cNvSpPr>
          <p:nvPr/>
        </p:nvSpPr>
        <p:spPr>
          <a:xfrm>
            <a:off x="627143" y="3259783"/>
            <a:ext cx="11489355" cy="439101"/>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000" b="1" dirty="0">
                <a:solidFill>
                  <a:schemeClr val="bg1"/>
                </a:solidFill>
              </a:rPr>
              <a:t>Emergency alerts and information</a:t>
            </a:r>
          </a:p>
          <a:p>
            <a:r>
              <a:rPr lang="en-US" sz="6000" b="1" dirty="0">
                <a:solidFill>
                  <a:schemeClr val="bg1"/>
                </a:solidFill>
              </a:rPr>
              <a:t>Other safety programming</a:t>
            </a:r>
          </a:p>
          <a:p>
            <a:r>
              <a:rPr lang="en-US" sz="6000" b="1" dirty="0">
                <a:solidFill>
                  <a:schemeClr val="bg1"/>
                </a:solidFill>
              </a:rPr>
              <a:t>Connect with UNT Police</a:t>
            </a:r>
          </a:p>
        </p:txBody>
      </p:sp>
      <p:cxnSp>
        <p:nvCxnSpPr>
          <p:cNvPr id="4" name="Straight Connector 3">
            <a:extLst>
              <a:ext uri="{FF2B5EF4-FFF2-40B4-BE49-F238E27FC236}">
                <a16:creationId xmlns:a16="http://schemas.microsoft.com/office/drawing/2014/main" id="{1CE33A7A-579B-4F51-95A0-93105B2E5E4D}"/>
              </a:ext>
            </a:extLst>
          </p:cNvPr>
          <p:cNvCxnSpPr/>
          <p:nvPr/>
        </p:nvCxnSpPr>
        <p:spPr>
          <a:xfrm>
            <a:off x="0" y="1711354"/>
            <a:ext cx="1219200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56DFABB4-DA54-4FB7-92F3-7A467BA60C5C}"/>
              </a:ext>
            </a:extLst>
          </p:cNvPr>
          <p:cNvCxnSpPr/>
          <p:nvPr/>
        </p:nvCxnSpPr>
        <p:spPr>
          <a:xfrm>
            <a:off x="0" y="1582723"/>
            <a:ext cx="1219200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84A89D00-677F-4720-9B46-66F332EA0D33}"/>
              </a:ext>
            </a:extLst>
          </p:cNvPr>
          <p:cNvCxnSpPr/>
          <p:nvPr/>
        </p:nvCxnSpPr>
        <p:spPr>
          <a:xfrm>
            <a:off x="0" y="5489196"/>
            <a:ext cx="1219200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346E0925-1734-4824-BCEE-37E0C6A56045}"/>
              </a:ext>
            </a:extLst>
          </p:cNvPr>
          <p:cNvCxnSpPr/>
          <p:nvPr/>
        </p:nvCxnSpPr>
        <p:spPr>
          <a:xfrm>
            <a:off x="0" y="5360565"/>
            <a:ext cx="1219200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420817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Rounded Corners 22">
            <a:extLst>
              <a:ext uri="{FF2B5EF4-FFF2-40B4-BE49-F238E27FC236}">
                <a16:creationId xmlns:a16="http://schemas.microsoft.com/office/drawing/2014/main" id="{DF9A1EFC-9C0C-48AB-A67C-ED847F31D488}"/>
              </a:ext>
            </a:extLst>
          </p:cNvPr>
          <p:cNvSpPr/>
          <p:nvPr/>
        </p:nvSpPr>
        <p:spPr>
          <a:xfrm>
            <a:off x="1415728" y="5190716"/>
            <a:ext cx="10892901" cy="1427280"/>
          </a:xfrm>
          <a:prstGeom prst="roundRect">
            <a:avLst/>
          </a:prstGeom>
          <a:noFill/>
          <a:ln w="76200">
            <a:solidFill>
              <a:srgbClr val="007E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id="{58AFD6D1-107E-4587-B24F-BF46B37727DE}"/>
              </a:ext>
            </a:extLst>
          </p:cNvPr>
          <p:cNvSpPr/>
          <p:nvPr/>
        </p:nvSpPr>
        <p:spPr>
          <a:xfrm>
            <a:off x="1325472" y="3415936"/>
            <a:ext cx="10892901" cy="1427280"/>
          </a:xfrm>
          <a:prstGeom prst="roundRect">
            <a:avLst/>
          </a:prstGeom>
          <a:noFill/>
          <a:ln w="76200">
            <a:solidFill>
              <a:srgbClr val="0067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3B643D52-D479-4C23-A8B2-4173965DF158}"/>
              </a:ext>
            </a:extLst>
          </p:cNvPr>
          <p:cNvSpPr/>
          <p:nvPr/>
        </p:nvSpPr>
        <p:spPr>
          <a:xfrm>
            <a:off x="1100831" y="1624614"/>
            <a:ext cx="10892901" cy="1427280"/>
          </a:xfrm>
          <a:prstGeom prst="roundRect">
            <a:avLst/>
          </a:prstGeom>
          <a:noFill/>
          <a:ln w="76200">
            <a:solidFill>
              <a:srgbClr val="0054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313A5ADB-E5FB-49A7-B399-079BF658B44B}"/>
              </a:ext>
            </a:extLst>
          </p:cNvPr>
          <p:cNvGrpSpPr/>
          <p:nvPr/>
        </p:nvGrpSpPr>
        <p:grpSpPr>
          <a:xfrm>
            <a:off x="0" y="109574"/>
            <a:ext cx="12192000" cy="1196012"/>
            <a:chOff x="0" y="109574"/>
            <a:chExt cx="12192000" cy="1196012"/>
          </a:xfrm>
        </p:grpSpPr>
        <p:sp>
          <p:nvSpPr>
            <p:cNvPr id="3" name="Rectangle 2">
              <a:extLst>
                <a:ext uri="{FF2B5EF4-FFF2-40B4-BE49-F238E27FC236}">
                  <a16:creationId xmlns:a16="http://schemas.microsoft.com/office/drawing/2014/main" id="{DDD903BA-3E41-498D-BE55-8D5D32353EC6}"/>
                </a:ext>
              </a:extLst>
            </p:cNvPr>
            <p:cNvSpPr/>
            <p:nvPr/>
          </p:nvSpPr>
          <p:spPr>
            <a:xfrm>
              <a:off x="0" y="192946"/>
              <a:ext cx="12192000" cy="1020361"/>
            </a:xfrm>
            <a:prstGeom prst="rect">
              <a:avLst/>
            </a:prstGeom>
            <a:solidFill>
              <a:srgbClr val="00674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E8629DB-E4FC-4F9C-A0CA-4EA54B02507B}"/>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377182" y="109574"/>
              <a:ext cx="1112173" cy="1196012"/>
            </a:xfrm>
            <a:prstGeom prst="rect">
              <a:avLst/>
            </a:prstGeom>
            <a:effectLst>
              <a:outerShdw blurRad="50800" dist="38100" dir="2700000" algn="tl" rotWithShape="0">
                <a:prstClr val="black">
                  <a:alpha val="40000"/>
                </a:prstClr>
              </a:outerShdw>
            </a:effectLst>
          </p:spPr>
        </p:pic>
      </p:grpSp>
      <p:sp>
        <p:nvSpPr>
          <p:cNvPr id="5" name="TextBox 4">
            <a:extLst>
              <a:ext uri="{FF2B5EF4-FFF2-40B4-BE49-F238E27FC236}">
                <a16:creationId xmlns:a16="http://schemas.microsoft.com/office/drawing/2014/main" id="{B5C837C5-E2CA-46F1-B152-55422BF2FD2E}"/>
              </a:ext>
            </a:extLst>
          </p:cNvPr>
          <p:cNvSpPr txBox="1"/>
          <p:nvPr/>
        </p:nvSpPr>
        <p:spPr>
          <a:xfrm>
            <a:off x="408963" y="172505"/>
            <a:ext cx="9087375" cy="923330"/>
          </a:xfrm>
          <a:prstGeom prst="rect">
            <a:avLst/>
          </a:prstGeom>
          <a:noFill/>
        </p:spPr>
        <p:txBody>
          <a:bodyPr wrap="square">
            <a:spAutoFit/>
          </a:bodyPr>
          <a:lstStyle/>
          <a:p>
            <a:r>
              <a:rPr lang="en-US" sz="5400" b="1" dirty="0">
                <a:solidFill>
                  <a:schemeClr val="bg1"/>
                </a:solidFill>
                <a:cs typeface="Arial" panose="020B0604020202020204" pitchFamily="34" charset="0"/>
              </a:rPr>
              <a:t>Alerts and information</a:t>
            </a:r>
            <a:endParaRPr lang="en-US" sz="5400" dirty="0">
              <a:solidFill>
                <a:schemeClr val="bg1"/>
              </a:solidFill>
            </a:endParaRPr>
          </a:p>
        </p:txBody>
      </p:sp>
      <p:sp>
        <p:nvSpPr>
          <p:cNvPr id="8" name="Rectangle: Rounded Corners 7">
            <a:extLst>
              <a:ext uri="{FF2B5EF4-FFF2-40B4-BE49-F238E27FC236}">
                <a16:creationId xmlns:a16="http://schemas.microsoft.com/office/drawing/2014/main" id="{AB0C4C80-32BB-4992-9B8B-CE8446CE6D4D}"/>
              </a:ext>
            </a:extLst>
          </p:cNvPr>
          <p:cNvSpPr/>
          <p:nvPr/>
        </p:nvSpPr>
        <p:spPr>
          <a:xfrm>
            <a:off x="408963" y="1553592"/>
            <a:ext cx="1819332" cy="1589103"/>
          </a:xfrm>
          <a:prstGeom prst="roundRect">
            <a:avLst/>
          </a:prstGeom>
          <a:solidFill>
            <a:srgbClr val="00543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6135093E-ADDB-402F-84D2-07F0BA13768D}"/>
              </a:ext>
            </a:extLst>
          </p:cNvPr>
          <p:cNvSpPr/>
          <p:nvPr/>
        </p:nvSpPr>
        <p:spPr>
          <a:xfrm>
            <a:off x="408963" y="3339509"/>
            <a:ext cx="1819332" cy="1589103"/>
          </a:xfrm>
          <a:prstGeom prst="roundRect">
            <a:avLst/>
          </a:prstGeom>
          <a:solidFill>
            <a:srgbClr val="0067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6E8ECEDC-1AEF-4673-B63E-45D8C1CCB04E}"/>
              </a:ext>
            </a:extLst>
          </p:cNvPr>
          <p:cNvSpPr/>
          <p:nvPr/>
        </p:nvSpPr>
        <p:spPr>
          <a:xfrm>
            <a:off x="408963" y="5125426"/>
            <a:ext cx="1819332" cy="1589103"/>
          </a:xfrm>
          <a:prstGeom prst="roundRect">
            <a:avLst/>
          </a:prstGeom>
          <a:solidFill>
            <a:srgbClr val="007E5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Icon&#10;&#10;Description automatically generated">
            <a:extLst>
              <a:ext uri="{FF2B5EF4-FFF2-40B4-BE49-F238E27FC236}">
                <a16:creationId xmlns:a16="http://schemas.microsoft.com/office/drawing/2014/main" id="{592ACBA4-CAB0-4915-8D2E-15676BA14B78}"/>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72711" y="2066215"/>
            <a:ext cx="891835" cy="985679"/>
          </a:xfrm>
          <a:prstGeom prst="rect">
            <a:avLst/>
          </a:prstGeom>
        </p:spPr>
      </p:pic>
      <p:sp>
        <p:nvSpPr>
          <p:cNvPr id="14" name="TextBox 13">
            <a:extLst>
              <a:ext uri="{FF2B5EF4-FFF2-40B4-BE49-F238E27FC236}">
                <a16:creationId xmlns:a16="http://schemas.microsoft.com/office/drawing/2014/main" id="{EB0E9AD2-18DF-437B-B690-1D6415554650}"/>
              </a:ext>
            </a:extLst>
          </p:cNvPr>
          <p:cNvSpPr txBox="1"/>
          <p:nvPr/>
        </p:nvSpPr>
        <p:spPr>
          <a:xfrm>
            <a:off x="408963" y="1548294"/>
            <a:ext cx="3355759" cy="523220"/>
          </a:xfrm>
          <a:prstGeom prst="rect">
            <a:avLst/>
          </a:prstGeom>
          <a:noFill/>
        </p:spPr>
        <p:txBody>
          <a:bodyPr wrap="square" rtlCol="0">
            <a:spAutoFit/>
          </a:bodyPr>
          <a:lstStyle/>
          <a:p>
            <a:r>
              <a:rPr lang="en-US" sz="2800" b="1" dirty="0">
                <a:solidFill>
                  <a:schemeClr val="bg1"/>
                </a:solidFill>
              </a:rPr>
              <a:t>Eagle Alert</a:t>
            </a:r>
          </a:p>
        </p:txBody>
      </p:sp>
      <p:pic>
        <p:nvPicPr>
          <p:cNvPr id="16" name="Picture 15" descr="A picture containing logo&#10;&#10;Description automatically generated">
            <a:extLst>
              <a:ext uri="{FF2B5EF4-FFF2-40B4-BE49-F238E27FC236}">
                <a16:creationId xmlns:a16="http://schemas.microsoft.com/office/drawing/2014/main" id="{A152F8DF-ECF6-4319-80AD-725FFF14942A}"/>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59023" y="3860080"/>
            <a:ext cx="905523" cy="995850"/>
          </a:xfrm>
          <a:prstGeom prst="rect">
            <a:avLst/>
          </a:prstGeom>
        </p:spPr>
      </p:pic>
      <p:sp>
        <p:nvSpPr>
          <p:cNvPr id="17" name="TextBox 16">
            <a:extLst>
              <a:ext uri="{FF2B5EF4-FFF2-40B4-BE49-F238E27FC236}">
                <a16:creationId xmlns:a16="http://schemas.microsoft.com/office/drawing/2014/main" id="{EFDE6F40-8097-45EE-9052-68CBD8D0AA9F}"/>
              </a:ext>
            </a:extLst>
          </p:cNvPr>
          <p:cNvSpPr txBox="1"/>
          <p:nvPr/>
        </p:nvSpPr>
        <p:spPr>
          <a:xfrm>
            <a:off x="382329" y="3336860"/>
            <a:ext cx="3355759" cy="523220"/>
          </a:xfrm>
          <a:prstGeom prst="rect">
            <a:avLst/>
          </a:prstGeom>
          <a:noFill/>
        </p:spPr>
        <p:txBody>
          <a:bodyPr wrap="square" rtlCol="0">
            <a:spAutoFit/>
          </a:bodyPr>
          <a:lstStyle/>
          <a:p>
            <a:r>
              <a:rPr lang="en-US" sz="2800" b="1" dirty="0">
                <a:solidFill>
                  <a:schemeClr val="bg1"/>
                </a:solidFill>
              </a:rPr>
              <a:t>Crime Alert</a:t>
            </a:r>
          </a:p>
        </p:txBody>
      </p:sp>
      <p:sp>
        <p:nvSpPr>
          <p:cNvPr id="18" name="TextBox 17">
            <a:extLst>
              <a:ext uri="{FF2B5EF4-FFF2-40B4-BE49-F238E27FC236}">
                <a16:creationId xmlns:a16="http://schemas.microsoft.com/office/drawing/2014/main" id="{41E66DAF-285B-4B42-AC67-239EEC4C6A9B}"/>
              </a:ext>
            </a:extLst>
          </p:cNvPr>
          <p:cNvSpPr txBox="1"/>
          <p:nvPr/>
        </p:nvSpPr>
        <p:spPr>
          <a:xfrm>
            <a:off x="523783" y="5125426"/>
            <a:ext cx="3214304" cy="523220"/>
          </a:xfrm>
          <a:prstGeom prst="rect">
            <a:avLst/>
          </a:prstGeom>
          <a:noFill/>
        </p:spPr>
        <p:txBody>
          <a:bodyPr wrap="square" rtlCol="0">
            <a:spAutoFit/>
          </a:bodyPr>
          <a:lstStyle/>
          <a:p>
            <a:r>
              <a:rPr lang="en-US" sz="2800" b="1" dirty="0">
                <a:solidFill>
                  <a:schemeClr val="bg1"/>
                </a:solidFill>
              </a:rPr>
              <a:t>Crime Log</a:t>
            </a:r>
          </a:p>
        </p:txBody>
      </p:sp>
      <p:pic>
        <p:nvPicPr>
          <p:cNvPr id="19" name="Picture 18" descr="A picture containing logo&#10;&#10;Description automatically generated">
            <a:extLst>
              <a:ext uri="{FF2B5EF4-FFF2-40B4-BE49-F238E27FC236}">
                <a16:creationId xmlns:a16="http://schemas.microsoft.com/office/drawing/2014/main" id="{280DE814-5920-4FDB-99A2-CE6729AF726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72711" y="5648646"/>
            <a:ext cx="905523" cy="995850"/>
          </a:xfrm>
          <a:prstGeom prst="rect">
            <a:avLst/>
          </a:prstGeom>
        </p:spPr>
      </p:pic>
      <p:sp>
        <p:nvSpPr>
          <p:cNvPr id="24" name="TextBox 23">
            <a:extLst>
              <a:ext uri="{FF2B5EF4-FFF2-40B4-BE49-F238E27FC236}">
                <a16:creationId xmlns:a16="http://schemas.microsoft.com/office/drawing/2014/main" id="{457D1A1B-B5ED-44CF-93C6-55F1DDAC6A2E}"/>
              </a:ext>
            </a:extLst>
          </p:cNvPr>
          <p:cNvSpPr txBox="1"/>
          <p:nvPr/>
        </p:nvSpPr>
        <p:spPr>
          <a:xfrm>
            <a:off x="2334827" y="1624614"/>
            <a:ext cx="9587884" cy="1384995"/>
          </a:xfrm>
          <a:prstGeom prst="rect">
            <a:avLst/>
          </a:prstGeom>
          <a:noFill/>
        </p:spPr>
        <p:txBody>
          <a:bodyPr wrap="square" rtlCol="0">
            <a:spAutoFit/>
          </a:bodyPr>
          <a:lstStyle/>
          <a:p>
            <a:r>
              <a:rPr lang="en-US" sz="2800" dirty="0"/>
              <a:t>Campus wide emergency alert system. If your number changes, go into your student account to change it there. Alerts for weather and school closures, as well as emergencies. </a:t>
            </a:r>
          </a:p>
        </p:txBody>
      </p:sp>
      <p:sp>
        <p:nvSpPr>
          <p:cNvPr id="25" name="TextBox 24">
            <a:extLst>
              <a:ext uri="{FF2B5EF4-FFF2-40B4-BE49-F238E27FC236}">
                <a16:creationId xmlns:a16="http://schemas.microsoft.com/office/drawing/2014/main" id="{9DB540A1-A866-4843-9CB7-CF2002FE2D9D}"/>
              </a:ext>
            </a:extLst>
          </p:cNvPr>
          <p:cNvSpPr txBox="1"/>
          <p:nvPr/>
        </p:nvSpPr>
        <p:spPr>
          <a:xfrm>
            <a:off x="2334827" y="3399394"/>
            <a:ext cx="9587884" cy="1384995"/>
          </a:xfrm>
          <a:prstGeom prst="rect">
            <a:avLst/>
          </a:prstGeom>
          <a:noFill/>
        </p:spPr>
        <p:txBody>
          <a:bodyPr wrap="square" rtlCol="0">
            <a:spAutoFit/>
          </a:bodyPr>
          <a:lstStyle/>
          <a:p>
            <a:r>
              <a:rPr lang="en-US" sz="2800" dirty="0"/>
              <a:t>Campus wide alert sent through email and/or Eagle Alert (depends on timing). Also posted on police.unt.edu. Only for specific offenses as outlined in the federal </a:t>
            </a:r>
            <a:r>
              <a:rPr lang="en-US" sz="2800" dirty="0" err="1"/>
              <a:t>Clery</a:t>
            </a:r>
            <a:r>
              <a:rPr lang="en-US" sz="2800" dirty="0"/>
              <a:t> Act.  </a:t>
            </a:r>
          </a:p>
        </p:txBody>
      </p:sp>
      <p:sp>
        <p:nvSpPr>
          <p:cNvPr id="26" name="TextBox 25">
            <a:extLst>
              <a:ext uri="{FF2B5EF4-FFF2-40B4-BE49-F238E27FC236}">
                <a16:creationId xmlns:a16="http://schemas.microsoft.com/office/drawing/2014/main" id="{F43AF5E4-C02E-4DC4-B900-7AF02DD216A1}"/>
              </a:ext>
            </a:extLst>
          </p:cNvPr>
          <p:cNvSpPr txBox="1"/>
          <p:nvPr/>
        </p:nvSpPr>
        <p:spPr>
          <a:xfrm>
            <a:off x="2369749" y="5201699"/>
            <a:ext cx="9587884" cy="1384995"/>
          </a:xfrm>
          <a:prstGeom prst="rect">
            <a:avLst/>
          </a:prstGeom>
          <a:noFill/>
        </p:spPr>
        <p:txBody>
          <a:bodyPr wrap="square" rtlCol="0">
            <a:spAutoFit/>
          </a:bodyPr>
          <a:lstStyle/>
          <a:p>
            <a:r>
              <a:rPr lang="en-US" sz="2800" dirty="0"/>
              <a:t>60-day log of crimes and fire-related incidents kept as public record and can be views at police.unt.edu. Lists info such as crime, location, date, etc.</a:t>
            </a:r>
          </a:p>
        </p:txBody>
      </p:sp>
    </p:spTree>
    <p:extLst>
      <p:ext uri="{BB962C8B-B14F-4D97-AF65-F5344CB8AC3E}">
        <p14:creationId xmlns:p14="http://schemas.microsoft.com/office/powerpoint/2010/main" val="217025381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13A5ADB-E5FB-49A7-B399-079BF658B44B}"/>
              </a:ext>
            </a:extLst>
          </p:cNvPr>
          <p:cNvGrpSpPr/>
          <p:nvPr/>
        </p:nvGrpSpPr>
        <p:grpSpPr>
          <a:xfrm>
            <a:off x="0" y="109574"/>
            <a:ext cx="12192000" cy="1196012"/>
            <a:chOff x="0" y="109574"/>
            <a:chExt cx="12192000" cy="1196012"/>
          </a:xfrm>
        </p:grpSpPr>
        <p:sp>
          <p:nvSpPr>
            <p:cNvPr id="3" name="Rectangle 2">
              <a:extLst>
                <a:ext uri="{FF2B5EF4-FFF2-40B4-BE49-F238E27FC236}">
                  <a16:creationId xmlns:a16="http://schemas.microsoft.com/office/drawing/2014/main" id="{DDD903BA-3E41-498D-BE55-8D5D32353EC6}"/>
                </a:ext>
              </a:extLst>
            </p:cNvPr>
            <p:cNvSpPr/>
            <p:nvPr/>
          </p:nvSpPr>
          <p:spPr>
            <a:xfrm>
              <a:off x="0" y="192946"/>
              <a:ext cx="12192000" cy="1020361"/>
            </a:xfrm>
            <a:prstGeom prst="rect">
              <a:avLst/>
            </a:prstGeom>
            <a:solidFill>
              <a:srgbClr val="00674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E8629DB-E4FC-4F9C-A0CA-4EA54B02507B}"/>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377182" y="109574"/>
              <a:ext cx="1112173" cy="1196012"/>
            </a:xfrm>
            <a:prstGeom prst="rect">
              <a:avLst/>
            </a:prstGeom>
            <a:effectLst>
              <a:outerShdw blurRad="50800" dist="38100" dir="2700000" algn="tl" rotWithShape="0">
                <a:prstClr val="black">
                  <a:alpha val="40000"/>
                </a:prstClr>
              </a:outerShdw>
            </a:effectLst>
          </p:spPr>
        </p:pic>
      </p:grpSp>
      <p:sp>
        <p:nvSpPr>
          <p:cNvPr id="5" name="TextBox 4">
            <a:extLst>
              <a:ext uri="{FF2B5EF4-FFF2-40B4-BE49-F238E27FC236}">
                <a16:creationId xmlns:a16="http://schemas.microsoft.com/office/drawing/2014/main" id="{A29EE34F-A204-488B-A696-2247D8AB505B}"/>
              </a:ext>
            </a:extLst>
          </p:cNvPr>
          <p:cNvSpPr txBox="1"/>
          <p:nvPr/>
        </p:nvSpPr>
        <p:spPr>
          <a:xfrm>
            <a:off x="408963" y="172505"/>
            <a:ext cx="9087375" cy="923330"/>
          </a:xfrm>
          <a:prstGeom prst="rect">
            <a:avLst/>
          </a:prstGeom>
          <a:noFill/>
        </p:spPr>
        <p:txBody>
          <a:bodyPr wrap="square">
            <a:spAutoFit/>
          </a:bodyPr>
          <a:lstStyle/>
          <a:p>
            <a:r>
              <a:rPr lang="en-US" sz="5400" b="1" dirty="0">
                <a:solidFill>
                  <a:schemeClr val="bg1"/>
                </a:solidFill>
                <a:cs typeface="Arial" panose="020B0604020202020204" pitchFamily="34" charset="0"/>
              </a:rPr>
              <a:t>Safety programming at UNT</a:t>
            </a:r>
            <a:endParaRPr lang="en-US" sz="5400" dirty="0">
              <a:solidFill>
                <a:schemeClr val="bg1"/>
              </a:solidFill>
            </a:endParaRPr>
          </a:p>
        </p:txBody>
      </p:sp>
      <p:sp>
        <p:nvSpPr>
          <p:cNvPr id="11" name="Rectangle: Rounded Corners 10">
            <a:extLst>
              <a:ext uri="{FF2B5EF4-FFF2-40B4-BE49-F238E27FC236}">
                <a16:creationId xmlns:a16="http://schemas.microsoft.com/office/drawing/2014/main" id="{08189418-4BC5-45F5-8501-716DE4BEA526}"/>
              </a:ext>
            </a:extLst>
          </p:cNvPr>
          <p:cNvSpPr/>
          <p:nvPr/>
        </p:nvSpPr>
        <p:spPr>
          <a:xfrm>
            <a:off x="214543" y="1518081"/>
            <a:ext cx="3771531" cy="1100831"/>
          </a:xfrm>
          <a:prstGeom prst="roundRect">
            <a:avLst/>
          </a:prstGeom>
          <a:solidFill>
            <a:srgbClr val="00543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9FA2F3F5-CD5A-4DB6-8FA6-E96411842DB6}"/>
              </a:ext>
            </a:extLst>
          </p:cNvPr>
          <p:cNvSpPr/>
          <p:nvPr/>
        </p:nvSpPr>
        <p:spPr>
          <a:xfrm>
            <a:off x="4210234" y="1518080"/>
            <a:ext cx="3771531" cy="1100831"/>
          </a:xfrm>
          <a:prstGeom prst="roundRect">
            <a:avLst/>
          </a:prstGeom>
          <a:solidFill>
            <a:srgbClr val="0067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09AF6EBE-5BF8-42F2-91B1-5B3C3B32FB53}"/>
              </a:ext>
            </a:extLst>
          </p:cNvPr>
          <p:cNvSpPr/>
          <p:nvPr/>
        </p:nvSpPr>
        <p:spPr>
          <a:xfrm>
            <a:off x="8205925" y="1518079"/>
            <a:ext cx="3771531" cy="1100831"/>
          </a:xfrm>
          <a:prstGeom prst="roundRect">
            <a:avLst/>
          </a:prstGeom>
          <a:solidFill>
            <a:srgbClr val="007E5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71F609FE-E9E8-4F43-9FDA-36F6E5951377}"/>
              </a:ext>
            </a:extLst>
          </p:cNvPr>
          <p:cNvSpPr/>
          <p:nvPr/>
        </p:nvSpPr>
        <p:spPr>
          <a:xfrm>
            <a:off x="8147959" y="2121762"/>
            <a:ext cx="3774751" cy="4478478"/>
          </a:xfrm>
          <a:prstGeom prst="roundRect">
            <a:avLst/>
          </a:prstGeom>
          <a:noFill/>
          <a:ln w="76200">
            <a:solidFill>
              <a:srgbClr val="007E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B113CFE3-F074-46B4-B0FD-4FCA95FC716D}"/>
              </a:ext>
            </a:extLst>
          </p:cNvPr>
          <p:cNvSpPr/>
          <p:nvPr/>
        </p:nvSpPr>
        <p:spPr>
          <a:xfrm>
            <a:off x="156578" y="2139518"/>
            <a:ext cx="3771531" cy="4478478"/>
          </a:xfrm>
          <a:prstGeom prst="roundRect">
            <a:avLst/>
          </a:prstGeom>
          <a:noFill/>
          <a:ln w="76200">
            <a:solidFill>
              <a:srgbClr val="0054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FD146815-0810-4891-A09D-72EB5DA39D93}"/>
              </a:ext>
            </a:extLst>
          </p:cNvPr>
          <p:cNvSpPr txBox="1"/>
          <p:nvPr/>
        </p:nvSpPr>
        <p:spPr>
          <a:xfrm>
            <a:off x="484573" y="1646119"/>
            <a:ext cx="3355759" cy="707886"/>
          </a:xfrm>
          <a:prstGeom prst="rect">
            <a:avLst/>
          </a:prstGeom>
          <a:noFill/>
        </p:spPr>
        <p:txBody>
          <a:bodyPr wrap="square" rtlCol="0">
            <a:spAutoFit/>
          </a:bodyPr>
          <a:lstStyle/>
          <a:p>
            <a:r>
              <a:rPr lang="en-US" sz="4000" b="1" dirty="0">
                <a:solidFill>
                  <a:schemeClr val="bg1"/>
                </a:solidFill>
              </a:rPr>
              <a:t>Presentations</a:t>
            </a:r>
          </a:p>
        </p:txBody>
      </p:sp>
      <p:sp>
        <p:nvSpPr>
          <p:cNvPr id="17" name="TextBox 16">
            <a:extLst>
              <a:ext uri="{FF2B5EF4-FFF2-40B4-BE49-F238E27FC236}">
                <a16:creationId xmlns:a16="http://schemas.microsoft.com/office/drawing/2014/main" id="{7AA4EB2A-9EAB-4F07-ACE4-03B0DD4C5244}"/>
              </a:ext>
            </a:extLst>
          </p:cNvPr>
          <p:cNvSpPr txBox="1"/>
          <p:nvPr/>
        </p:nvSpPr>
        <p:spPr>
          <a:xfrm>
            <a:off x="269290" y="2744029"/>
            <a:ext cx="3306672" cy="3416320"/>
          </a:xfrm>
          <a:prstGeom prst="rect">
            <a:avLst/>
          </a:prstGeom>
          <a:noFill/>
        </p:spPr>
        <p:txBody>
          <a:bodyPr wrap="square" rtlCol="0">
            <a:spAutoFit/>
          </a:bodyPr>
          <a:lstStyle/>
          <a:p>
            <a:r>
              <a:rPr lang="en-US" sz="3600" dirty="0"/>
              <a:t>Invite us to your group. We can discuss theft prevention, securing your area and more. </a:t>
            </a:r>
          </a:p>
        </p:txBody>
      </p:sp>
      <p:sp>
        <p:nvSpPr>
          <p:cNvPr id="18" name="Rectangle: Rounded Corners 17">
            <a:extLst>
              <a:ext uri="{FF2B5EF4-FFF2-40B4-BE49-F238E27FC236}">
                <a16:creationId xmlns:a16="http://schemas.microsoft.com/office/drawing/2014/main" id="{DA6DCCB1-F6DB-48B1-8526-C0604988E84F}"/>
              </a:ext>
            </a:extLst>
          </p:cNvPr>
          <p:cNvSpPr/>
          <p:nvPr/>
        </p:nvSpPr>
        <p:spPr>
          <a:xfrm>
            <a:off x="4163355" y="2114365"/>
            <a:ext cx="3774751" cy="4478478"/>
          </a:xfrm>
          <a:prstGeom prst="roundRect">
            <a:avLst/>
          </a:prstGeom>
          <a:noFill/>
          <a:ln w="76200">
            <a:solidFill>
              <a:srgbClr val="0067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9F984067-6B9F-4C23-B60D-6D13D2CCA39A}"/>
              </a:ext>
            </a:extLst>
          </p:cNvPr>
          <p:cNvSpPr txBox="1"/>
          <p:nvPr/>
        </p:nvSpPr>
        <p:spPr>
          <a:xfrm>
            <a:off x="4474347" y="1646119"/>
            <a:ext cx="3371294" cy="707886"/>
          </a:xfrm>
          <a:prstGeom prst="rect">
            <a:avLst/>
          </a:prstGeom>
          <a:noFill/>
        </p:spPr>
        <p:txBody>
          <a:bodyPr wrap="square" rtlCol="0">
            <a:spAutoFit/>
          </a:bodyPr>
          <a:lstStyle/>
          <a:p>
            <a:r>
              <a:rPr lang="en-US" sz="4000" b="1" dirty="0">
                <a:solidFill>
                  <a:schemeClr val="bg1"/>
                </a:solidFill>
              </a:rPr>
              <a:t>Events</a:t>
            </a:r>
          </a:p>
        </p:txBody>
      </p:sp>
      <p:sp>
        <p:nvSpPr>
          <p:cNvPr id="20" name="TextBox 19">
            <a:extLst>
              <a:ext uri="{FF2B5EF4-FFF2-40B4-BE49-F238E27FC236}">
                <a16:creationId xmlns:a16="http://schemas.microsoft.com/office/drawing/2014/main" id="{8CC9E4EB-9C71-4665-ADBA-98AE22E13BD0}"/>
              </a:ext>
            </a:extLst>
          </p:cNvPr>
          <p:cNvSpPr txBox="1"/>
          <p:nvPr/>
        </p:nvSpPr>
        <p:spPr>
          <a:xfrm>
            <a:off x="8336133" y="1639846"/>
            <a:ext cx="3371294" cy="707886"/>
          </a:xfrm>
          <a:prstGeom prst="rect">
            <a:avLst/>
          </a:prstGeom>
          <a:noFill/>
        </p:spPr>
        <p:txBody>
          <a:bodyPr wrap="square" rtlCol="0">
            <a:spAutoFit/>
          </a:bodyPr>
          <a:lstStyle/>
          <a:p>
            <a:r>
              <a:rPr lang="en-US" sz="4000" b="1" dirty="0">
                <a:solidFill>
                  <a:schemeClr val="bg1"/>
                </a:solidFill>
              </a:rPr>
              <a:t>Social media</a:t>
            </a:r>
          </a:p>
        </p:txBody>
      </p:sp>
      <p:sp>
        <p:nvSpPr>
          <p:cNvPr id="21" name="TextBox 20">
            <a:extLst>
              <a:ext uri="{FF2B5EF4-FFF2-40B4-BE49-F238E27FC236}">
                <a16:creationId xmlns:a16="http://schemas.microsoft.com/office/drawing/2014/main" id="{2EF2D33C-F274-4D69-8715-0012C5C37C10}"/>
              </a:ext>
            </a:extLst>
          </p:cNvPr>
          <p:cNvSpPr txBox="1"/>
          <p:nvPr/>
        </p:nvSpPr>
        <p:spPr>
          <a:xfrm>
            <a:off x="4310110" y="2744029"/>
            <a:ext cx="3306672" cy="3416320"/>
          </a:xfrm>
          <a:prstGeom prst="rect">
            <a:avLst/>
          </a:prstGeom>
          <a:noFill/>
        </p:spPr>
        <p:txBody>
          <a:bodyPr wrap="square" rtlCol="0">
            <a:spAutoFit/>
          </a:bodyPr>
          <a:lstStyle/>
          <a:p>
            <a:r>
              <a:rPr lang="en-US" sz="3600" dirty="0"/>
              <a:t>We hold events on campus such as the Safety Fair, and regular programs about preparedness.</a:t>
            </a:r>
          </a:p>
        </p:txBody>
      </p:sp>
      <p:sp>
        <p:nvSpPr>
          <p:cNvPr id="22" name="TextBox 21">
            <a:extLst>
              <a:ext uri="{FF2B5EF4-FFF2-40B4-BE49-F238E27FC236}">
                <a16:creationId xmlns:a16="http://schemas.microsoft.com/office/drawing/2014/main" id="{7BD047AE-6EEA-4AAF-B292-FCD1FC9937A9}"/>
              </a:ext>
            </a:extLst>
          </p:cNvPr>
          <p:cNvSpPr txBox="1"/>
          <p:nvPr/>
        </p:nvSpPr>
        <p:spPr>
          <a:xfrm>
            <a:off x="8336133" y="2811969"/>
            <a:ext cx="3306672" cy="2308324"/>
          </a:xfrm>
          <a:prstGeom prst="rect">
            <a:avLst/>
          </a:prstGeom>
          <a:noFill/>
        </p:spPr>
        <p:txBody>
          <a:bodyPr wrap="square" rtlCol="0">
            <a:spAutoFit/>
          </a:bodyPr>
          <a:lstStyle/>
          <a:p>
            <a:r>
              <a:rPr lang="en-US" sz="3600" dirty="0"/>
              <a:t>Find us at </a:t>
            </a:r>
          </a:p>
          <a:p>
            <a:r>
              <a:rPr lang="en-US" sz="3600" dirty="0"/>
              <a:t>@UNTPolice for safety tips and more!</a:t>
            </a:r>
          </a:p>
        </p:txBody>
      </p:sp>
      <p:pic>
        <p:nvPicPr>
          <p:cNvPr id="24" name="Picture 23" descr="Icon&#10;&#10;Description automatically generated">
            <a:extLst>
              <a:ext uri="{FF2B5EF4-FFF2-40B4-BE49-F238E27FC236}">
                <a16:creationId xmlns:a16="http://schemas.microsoft.com/office/drawing/2014/main" id="{DA1731E4-EC71-423D-AF3E-E1D5412307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1811" y="5301872"/>
            <a:ext cx="981223" cy="968697"/>
          </a:xfrm>
          <a:prstGeom prst="rect">
            <a:avLst/>
          </a:prstGeom>
        </p:spPr>
      </p:pic>
      <p:pic>
        <p:nvPicPr>
          <p:cNvPr id="26" name="Picture 25" descr="A white letter on a blue background&#10;&#10;Description automatically generated with low confidence">
            <a:extLst>
              <a:ext uri="{FF2B5EF4-FFF2-40B4-BE49-F238E27FC236}">
                <a16:creationId xmlns:a16="http://schemas.microsoft.com/office/drawing/2014/main" id="{FF3C5780-BC86-427D-BFC5-60D133CFF758}"/>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551209" y="5301872"/>
            <a:ext cx="911473" cy="911473"/>
          </a:xfrm>
          <a:prstGeom prst="rect">
            <a:avLst/>
          </a:prstGeom>
        </p:spPr>
      </p:pic>
      <p:pic>
        <p:nvPicPr>
          <p:cNvPr id="28" name="Picture 27" descr="Logo&#10;&#10;Description automatically generated">
            <a:extLst>
              <a:ext uri="{FF2B5EF4-FFF2-40B4-BE49-F238E27FC236}">
                <a16:creationId xmlns:a16="http://schemas.microsoft.com/office/drawing/2014/main" id="{329B5E6A-28CB-402E-8933-23B0F6913F4B}"/>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684436" y="5291355"/>
            <a:ext cx="915926" cy="915926"/>
          </a:xfrm>
          <a:prstGeom prst="rect">
            <a:avLst/>
          </a:prstGeom>
        </p:spPr>
      </p:pic>
    </p:spTree>
    <p:extLst>
      <p:ext uri="{BB962C8B-B14F-4D97-AF65-F5344CB8AC3E}">
        <p14:creationId xmlns:p14="http://schemas.microsoft.com/office/powerpoint/2010/main" val="230850791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D4B1FE30-C089-47A5-8B71-790F2C967204}"/>
              </a:ext>
            </a:extLst>
          </p:cNvPr>
          <p:cNvCxnSpPr/>
          <p:nvPr/>
        </p:nvCxnSpPr>
        <p:spPr>
          <a:xfrm>
            <a:off x="0" y="547812"/>
            <a:ext cx="12192000" cy="0"/>
          </a:xfrm>
          <a:prstGeom prst="line">
            <a:avLst/>
          </a:prstGeom>
          <a:ln w="31750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19DF76F0-4E7B-466C-B54F-DEEDE6A1F4B5}"/>
              </a:ext>
            </a:extLst>
          </p:cNvPr>
          <p:cNvSpPr/>
          <p:nvPr/>
        </p:nvSpPr>
        <p:spPr>
          <a:xfrm>
            <a:off x="0" y="630315"/>
            <a:ext cx="12192000" cy="5850383"/>
          </a:xfrm>
          <a:prstGeom prst="rect">
            <a:avLst/>
          </a:prstGeom>
          <a:solidFill>
            <a:srgbClr val="00674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a:p>
        </p:txBody>
      </p:sp>
      <p:sp>
        <p:nvSpPr>
          <p:cNvPr id="8" name="Text Placeholder 4">
            <a:extLst>
              <a:ext uri="{FF2B5EF4-FFF2-40B4-BE49-F238E27FC236}">
                <a16:creationId xmlns:a16="http://schemas.microsoft.com/office/drawing/2014/main" id="{00B18003-5534-43F4-8D2D-FD1813F88229}"/>
              </a:ext>
            </a:extLst>
          </p:cNvPr>
          <p:cNvSpPr txBox="1">
            <a:spLocks/>
          </p:cNvSpPr>
          <p:nvPr/>
        </p:nvSpPr>
        <p:spPr>
          <a:xfrm>
            <a:off x="559561" y="787669"/>
            <a:ext cx="7260982" cy="2448241"/>
          </a:xfrm>
          <a:prstGeom prst="rect">
            <a:avLst/>
          </a:prstGeom>
        </p:spPr>
        <p:txBody>
          <a:bodyPr vert="horz" lIns="91440" tIns="45720" rIns="91440" bIns="45720" rtlCol="0" anchor="t" anchorCtr="0"/>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4400" b="1" dirty="0">
                <a:solidFill>
                  <a:schemeClr val="bg1"/>
                </a:solidFill>
              </a:rPr>
              <a:t>Cpl. David Causey</a:t>
            </a:r>
          </a:p>
          <a:p>
            <a:pPr algn="l"/>
            <a:r>
              <a:rPr lang="en-US" sz="3600" dirty="0">
                <a:solidFill>
                  <a:schemeClr val="bg1"/>
                </a:solidFill>
              </a:rPr>
              <a:t>is the Community Relations officer for UNT Police Department. He is an alumnus of UNT and has been with the department since 2011.</a:t>
            </a:r>
          </a:p>
          <a:p>
            <a:pPr algn="l"/>
            <a:endParaRPr lang="en-US" sz="3600" dirty="0">
              <a:solidFill>
                <a:schemeClr val="bg1"/>
              </a:solidFill>
            </a:endParaRPr>
          </a:p>
          <a:p>
            <a:pPr algn="l"/>
            <a:r>
              <a:rPr lang="en-US" sz="3600" dirty="0">
                <a:solidFill>
                  <a:schemeClr val="bg1"/>
                </a:solidFill>
              </a:rPr>
              <a:t>Reach out to him to schedule a training presentation or for more information.</a:t>
            </a:r>
          </a:p>
        </p:txBody>
      </p:sp>
      <p:sp>
        <p:nvSpPr>
          <p:cNvPr id="14" name="TextBox 13">
            <a:extLst>
              <a:ext uri="{FF2B5EF4-FFF2-40B4-BE49-F238E27FC236}">
                <a16:creationId xmlns:a16="http://schemas.microsoft.com/office/drawing/2014/main" id="{72994D3B-EECD-4DBF-880F-603C3EE80321}"/>
              </a:ext>
            </a:extLst>
          </p:cNvPr>
          <p:cNvSpPr txBox="1"/>
          <p:nvPr/>
        </p:nvSpPr>
        <p:spPr>
          <a:xfrm>
            <a:off x="7977327" y="5063910"/>
            <a:ext cx="4152530" cy="1077218"/>
          </a:xfrm>
          <a:prstGeom prst="rect">
            <a:avLst/>
          </a:prstGeom>
          <a:noFill/>
        </p:spPr>
        <p:txBody>
          <a:bodyPr wrap="square">
            <a:spAutoFit/>
          </a:bodyPr>
          <a:lstStyle/>
          <a:p>
            <a:pPr algn="l"/>
            <a:r>
              <a:rPr lang="en-US" sz="3200" b="1" dirty="0">
                <a:solidFill>
                  <a:schemeClr val="bg1"/>
                </a:solidFill>
              </a:rPr>
              <a:t>David.Causey@unt.edu</a:t>
            </a:r>
          </a:p>
          <a:p>
            <a:pPr algn="l"/>
            <a:r>
              <a:rPr lang="en-US" sz="3200" b="1" dirty="0">
                <a:solidFill>
                  <a:schemeClr val="bg1"/>
                </a:solidFill>
              </a:rPr>
              <a:t>940-369-7691</a:t>
            </a:r>
          </a:p>
        </p:txBody>
      </p:sp>
      <p:cxnSp>
        <p:nvCxnSpPr>
          <p:cNvPr id="17" name="Straight Connector 16">
            <a:extLst>
              <a:ext uri="{FF2B5EF4-FFF2-40B4-BE49-F238E27FC236}">
                <a16:creationId xmlns:a16="http://schemas.microsoft.com/office/drawing/2014/main" id="{51E79251-3667-4ACC-A9AA-2B882E43CDF0}"/>
              </a:ext>
            </a:extLst>
          </p:cNvPr>
          <p:cNvCxnSpPr/>
          <p:nvPr/>
        </p:nvCxnSpPr>
        <p:spPr>
          <a:xfrm>
            <a:off x="0" y="6480698"/>
            <a:ext cx="12192000" cy="0"/>
          </a:xfrm>
          <a:prstGeom prst="line">
            <a:avLst/>
          </a:prstGeom>
          <a:ln w="1905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3292A0B5-D904-43C4-AA13-803C7F3FCD4C}"/>
              </a:ext>
            </a:extLst>
          </p:cNvPr>
          <p:cNvCxnSpPr/>
          <p:nvPr/>
        </p:nvCxnSpPr>
        <p:spPr>
          <a:xfrm>
            <a:off x="0" y="507736"/>
            <a:ext cx="12192000" cy="0"/>
          </a:xfrm>
          <a:prstGeom prst="line">
            <a:avLst/>
          </a:prstGeom>
          <a:ln w="50800">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10" name="Picture 9" descr="A person in a police uniform&#10;&#10;Description automatically generated with low confidence">
            <a:extLst>
              <a:ext uri="{FF2B5EF4-FFF2-40B4-BE49-F238E27FC236}">
                <a16:creationId xmlns:a16="http://schemas.microsoft.com/office/drawing/2014/main" id="{F8C24350-9004-49FD-A662-A2C54520268A}"/>
              </a:ext>
            </a:extLst>
          </p:cNvPr>
          <p:cNvPicPr>
            <a:picLocks noChangeAspect="1"/>
          </p:cNvPicPr>
          <p:nvPr/>
        </p:nvPicPr>
        <p:blipFill rotWithShape="1">
          <a:blip r:embed="rId2">
            <a:extLst>
              <a:ext uri="{28A0092B-C50C-407E-A947-70E740481C1C}">
                <a14:useLocalDpi xmlns:a14="http://schemas.microsoft.com/office/drawing/2010/main" val="0"/>
              </a:ext>
            </a:extLst>
          </a:blip>
          <a:srcRect l="13148" t="9572" r="7828" b="11722"/>
          <a:stretch/>
        </p:blipFill>
        <p:spPr>
          <a:xfrm>
            <a:off x="8267756" y="300791"/>
            <a:ext cx="3471690" cy="4610299"/>
          </a:xfrm>
          <a:prstGeom prst="rect">
            <a:avLst/>
          </a:prstGeom>
          <a:ln w="88900" cap="sq" cmpd="thickThin">
            <a:solidFill>
              <a:srgbClr val="000000"/>
            </a:solidFill>
            <a:prstDash val="solid"/>
            <a:miter lim="800000"/>
          </a:ln>
          <a:effectLst>
            <a:innerShdw blurRad="76200">
              <a:srgbClr val="000000"/>
            </a:innerShdw>
          </a:effectLst>
        </p:spPr>
      </p:pic>
      <p:cxnSp>
        <p:nvCxnSpPr>
          <p:cNvPr id="19" name="Straight Connector 18">
            <a:extLst>
              <a:ext uri="{FF2B5EF4-FFF2-40B4-BE49-F238E27FC236}">
                <a16:creationId xmlns:a16="http://schemas.microsoft.com/office/drawing/2014/main" id="{5D1EE5B7-0565-4089-93A0-A7D12553F32C}"/>
              </a:ext>
            </a:extLst>
          </p:cNvPr>
          <p:cNvCxnSpPr/>
          <p:nvPr/>
        </p:nvCxnSpPr>
        <p:spPr>
          <a:xfrm>
            <a:off x="0" y="6470970"/>
            <a:ext cx="12192000" cy="0"/>
          </a:xfrm>
          <a:prstGeom prst="line">
            <a:avLst/>
          </a:prstGeom>
          <a:ln w="50800">
            <a:solidFill>
              <a:schemeClr val="bg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47492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AB3EE55-517C-4AB9-B238-762A980DD3C2}"/>
              </a:ext>
            </a:extLst>
          </p:cNvPr>
          <p:cNvGrpSpPr/>
          <p:nvPr/>
        </p:nvGrpSpPr>
        <p:grpSpPr>
          <a:xfrm>
            <a:off x="0" y="109574"/>
            <a:ext cx="12192000" cy="1196012"/>
            <a:chOff x="0" y="109574"/>
            <a:chExt cx="12192000" cy="1196012"/>
          </a:xfrm>
        </p:grpSpPr>
        <p:sp>
          <p:nvSpPr>
            <p:cNvPr id="3" name="Rectangle 2">
              <a:extLst>
                <a:ext uri="{FF2B5EF4-FFF2-40B4-BE49-F238E27FC236}">
                  <a16:creationId xmlns:a16="http://schemas.microsoft.com/office/drawing/2014/main" id="{C9679987-FD5B-4991-BB82-D0148B08A3BC}"/>
                </a:ext>
              </a:extLst>
            </p:cNvPr>
            <p:cNvSpPr/>
            <p:nvPr/>
          </p:nvSpPr>
          <p:spPr>
            <a:xfrm>
              <a:off x="0" y="192946"/>
              <a:ext cx="12192000" cy="1020361"/>
            </a:xfrm>
            <a:prstGeom prst="rect">
              <a:avLst/>
            </a:prstGeom>
            <a:solidFill>
              <a:srgbClr val="00674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699AA922-F785-40AD-A624-665C06BFDDD9}"/>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377182" y="109574"/>
              <a:ext cx="1112173" cy="1196012"/>
            </a:xfrm>
            <a:prstGeom prst="rect">
              <a:avLst/>
            </a:prstGeom>
            <a:effectLst>
              <a:outerShdw blurRad="50800" dist="38100" dir="2700000" algn="tl" rotWithShape="0">
                <a:prstClr val="black">
                  <a:alpha val="40000"/>
                </a:prstClr>
              </a:outerShdw>
            </a:effectLst>
          </p:spPr>
        </p:pic>
      </p:grpSp>
      <p:sp>
        <p:nvSpPr>
          <p:cNvPr id="5" name="Text Placeholder 1">
            <a:extLst>
              <a:ext uri="{FF2B5EF4-FFF2-40B4-BE49-F238E27FC236}">
                <a16:creationId xmlns:a16="http://schemas.microsoft.com/office/drawing/2014/main" id="{CBB81CDC-68DA-4B23-9280-332E3573B117}"/>
              </a:ext>
            </a:extLst>
          </p:cNvPr>
          <p:cNvSpPr txBox="1">
            <a:spLocks/>
          </p:cNvSpPr>
          <p:nvPr/>
        </p:nvSpPr>
        <p:spPr>
          <a:xfrm>
            <a:off x="0" y="217389"/>
            <a:ext cx="10417175" cy="873442"/>
          </a:xfrm>
          <a:prstGeom prst="rect">
            <a:avLst/>
          </a:prstGeom>
          <a:ln>
            <a:noFill/>
          </a:ln>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000" dirty="0">
                <a:solidFill>
                  <a:schemeClr val="bg1"/>
                </a:solidFill>
                <a:cs typeface="Arial" panose="020B0604020202020204" pitchFamily="34" charset="0"/>
              </a:rPr>
              <a:t> Active Shooter identifiers</a:t>
            </a:r>
            <a:endParaRPr lang="en-US" sz="6000" dirty="0">
              <a:solidFill>
                <a:schemeClr val="bg1"/>
              </a:solidFill>
            </a:endParaRPr>
          </a:p>
        </p:txBody>
      </p:sp>
      <p:sp>
        <p:nvSpPr>
          <p:cNvPr id="6" name="Text Placeholder 2">
            <a:extLst>
              <a:ext uri="{FF2B5EF4-FFF2-40B4-BE49-F238E27FC236}">
                <a16:creationId xmlns:a16="http://schemas.microsoft.com/office/drawing/2014/main" id="{410A6C5C-C606-473B-8E2A-825F8A9C03C8}"/>
              </a:ext>
            </a:extLst>
          </p:cNvPr>
          <p:cNvSpPr txBox="1">
            <a:spLocks/>
          </p:cNvSpPr>
          <p:nvPr/>
        </p:nvSpPr>
        <p:spPr>
          <a:xfrm>
            <a:off x="-1" y="1573348"/>
            <a:ext cx="12191999" cy="3207725"/>
          </a:xfrm>
          <a:prstGeom prst="rect">
            <a:avLst/>
          </a:prstGeom>
        </p:spPr>
        <p:txBody>
          <a:bodyPr vert="horz" lIns="91440" tIns="45720" rIns="91440" bIns="45720" rtlCol="0" anchor="t">
            <a:no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028700" lvl="1" indent="-571500">
              <a:spcBef>
                <a:spcPts val="2400"/>
              </a:spcBef>
              <a:buFont typeface="Arial" panose="020B0604020202020204" pitchFamily="34" charset="0"/>
              <a:buChar char="•"/>
            </a:pPr>
            <a:r>
              <a:rPr lang="en-US" sz="4000" dirty="0">
                <a:cs typeface="Arial" panose="020B0604020202020204" pitchFamily="34" charset="0"/>
              </a:rPr>
              <a:t>Armed with a deadly weapon</a:t>
            </a:r>
          </a:p>
          <a:p>
            <a:pPr marL="1028700" lvl="1" indent="-571500">
              <a:spcBef>
                <a:spcPts val="2400"/>
              </a:spcBef>
              <a:buFont typeface="Arial" panose="020B0604020202020204" pitchFamily="34" charset="0"/>
              <a:buChar char="•"/>
            </a:pPr>
            <a:r>
              <a:rPr lang="en-US" sz="4000" dirty="0">
                <a:cs typeface="Arial" panose="020B0604020202020204" pitchFamily="34" charset="0"/>
              </a:rPr>
              <a:t>Intends to kill</a:t>
            </a:r>
          </a:p>
          <a:p>
            <a:pPr marL="1028700" lvl="1" indent="-571500">
              <a:spcBef>
                <a:spcPts val="2400"/>
              </a:spcBef>
              <a:buFont typeface="Arial" panose="020B0604020202020204" pitchFamily="34" charset="0"/>
              <a:buChar char="•"/>
            </a:pPr>
            <a:r>
              <a:rPr lang="en-US" sz="4000" dirty="0">
                <a:cs typeface="Arial" panose="020B0604020202020204" pitchFamily="34" charset="0"/>
              </a:rPr>
              <a:t>Accepts targets of opportunity</a:t>
            </a:r>
          </a:p>
          <a:p>
            <a:pPr marL="1028700" lvl="1" indent="-571500">
              <a:spcBef>
                <a:spcPts val="2400"/>
              </a:spcBef>
              <a:buFont typeface="Arial" panose="020B0604020202020204" pitchFamily="34" charset="0"/>
              <a:buChar char="•"/>
            </a:pPr>
            <a:r>
              <a:rPr lang="en-US" sz="4000" dirty="0">
                <a:cs typeface="Arial" panose="020B0604020202020204" pitchFamily="34" charset="0"/>
              </a:rPr>
              <a:t>Moves throughout the building/area until stopped</a:t>
            </a:r>
          </a:p>
          <a:p>
            <a:pPr marL="1028700" lvl="1" indent="-571500">
              <a:spcBef>
                <a:spcPts val="2400"/>
              </a:spcBef>
              <a:buFont typeface="Arial" panose="020B0604020202020204" pitchFamily="34" charset="0"/>
              <a:buChar char="•"/>
            </a:pPr>
            <a:r>
              <a:rPr lang="en-US" sz="4000" b="1" dirty="0">
                <a:cs typeface="Arial" panose="020B0604020202020204" pitchFamily="34" charset="0"/>
              </a:rPr>
              <a:t>Focused on harming/killing, not escape </a:t>
            </a:r>
          </a:p>
        </p:txBody>
      </p:sp>
      <p:sp>
        <p:nvSpPr>
          <p:cNvPr id="7" name="TextBox 6">
            <a:extLst>
              <a:ext uri="{FF2B5EF4-FFF2-40B4-BE49-F238E27FC236}">
                <a16:creationId xmlns:a16="http://schemas.microsoft.com/office/drawing/2014/main" id="{5C0A0D6E-E9CA-471C-AB11-1107B22817E6}"/>
              </a:ext>
            </a:extLst>
          </p:cNvPr>
          <p:cNvSpPr txBox="1"/>
          <p:nvPr/>
        </p:nvSpPr>
        <p:spPr>
          <a:xfrm>
            <a:off x="1946246" y="6286761"/>
            <a:ext cx="9923199" cy="461665"/>
          </a:xfrm>
          <a:prstGeom prst="rect">
            <a:avLst/>
          </a:prstGeom>
          <a:noFill/>
        </p:spPr>
        <p:txBody>
          <a:bodyPr wrap="square">
            <a:spAutoFit/>
          </a:bodyPr>
          <a:lstStyle/>
          <a:p>
            <a:r>
              <a:rPr lang="en-US" sz="2400" b="1" dirty="0">
                <a:cs typeface="Arial" panose="020B0604020202020204" pitchFamily="34" charset="0"/>
              </a:rPr>
              <a:t>Sources: </a:t>
            </a:r>
            <a:r>
              <a:rPr lang="en-US" sz="2400" dirty="0">
                <a:cs typeface="Arial" panose="020B0604020202020204" pitchFamily="34" charset="0"/>
              </a:rPr>
              <a:t>Department of Homeland Security, Federal Bureau of Investigation</a:t>
            </a:r>
            <a:endParaRPr lang="en-US" sz="2400" dirty="0"/>
          </a:p>
        </p:txBody>
      </p:sp>
    </p:spTree>
    <p:extLst>
      <p:ext uri="{BB962C8B-B14F-4D97-AF65-F5344CB8AC3E}">
        <p14:creationId xmlns:p14="http://schemas.microsoft.com/office/powerpoint/2010/main" val="36862161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AB3EE55-517C-4AB9-B238-762A980DD3C2}"/>
              </a:ext>
            </a:extLst>
          </p:cNvPr>
          <p:cNvGrpSpPr/>
          <p:nvPr/>
        </p:nvGrpSpPr>
        <p:grpSpPr>
          <a:xfrm>
            <a:off x="0" y="109574"/>
            <a:ext cx="12192000" cy="1196012"/>
            <a:chOff x="0" y="109574"/>
            <a:chExt cx="12192000" cy="1196012"/>
          </a:xfrm>
        </p:grpSpPr>
        <p:sp>
          <p:nvSpPr>
            <p:cNvPr id="3" name="Rectangle 2">
              <a:extLst>
                <a:ext uri="{FF2B5EF4-FFF2-40B4-BE49-F238E27FC236}">
                  <a16:creationId xmlns:a16="http://schemas.microsoft.com/office/drawing/2014/main" id="{C9679987-FD5B-4991-BB82-D0148B08A3BC}"/>
                </a:ext>
              </a:extLst>
            </p:cNvPr>
            <p:cNvSpPr/>
            <p:nvPr/>
          </p:nvSpPr>
          <p:spPr>
            <a:xfrm>
              <a:off x="0" y="192946"/>
              <a:ext cx="12192000" cy="1020361"/>
            </a:xfrm>
            <a:prstGeom prst="rect">
              <a:avLst/>
            </a:prstGeom>
            <a:solidFill>
              <a:srgbClr val="00674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699AA922-F785-40AD-A624-665C06BFDDD9}"/>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377182" y="109574"/>
              <a:ext cx="1112173" cy="1196012"/>
            </a:xfrm>
            <a:prstGeom prst="rect">
              <a:avLst/>
            </a:prstGeom>
            <a:effectLst>
              <a:outerShdw blurRad="50800" dist="38100" dir="2700000" algn="tl" rotWithShape="0">
                <a:prstClr val="black">
                  <a:alpha val="40000"/>
                </a:prstClr>
              </a:outerShdw>
            </a:effectLst>
          </p:spPr>
        </p:pic>
      </p:grpSp>
      <p:sp>
        <p:nvSpPr>
          <p:cNvPr id="5" name="Text Placeholder 1">
            <a:extLst>
              <a:ext uri="{FF2B5EF4-FFF2-40B4-BE49-F238E27FC236}">
                <a16:creationId xmlns:a16="http://schemas.microsoft.com/office/drawing/2014/main" id="{CBB81CDC-68DA-4B23-9280-332E3573B117}"/>
              </a:ext>
            </a:extLst>
          </p:cNvPr>
          <p:cNvSpPr txBox="1">
            <a:spLocks/>
          </p:cNvSpPr>
          <p:nvPr/>
        </p:nvSpPr>
        <p:spPr>
          <a:xfrm>
            <a:off x="0" y="217389"/>
            <a:ext cx="10417175" cy="873442"/>
          </a:xfrm>
          <a:prstGeom prst="rect">
            <a:avLst/>
          </a:prstGeom>
          <a:ln>
            <a:noFill/>
          </a:ln>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000" dirty="0">
                <a:solidFill>
                  <a:schemeClr val="bg1"/>
                </a:solidFill>
                <a:cs typeface="Arial" panose="020B0604020202020204" pitchFamily="34" charset="0"/>
              </a:rPr>
              <a:t> Active Shooter identifiers</a:t>
            </a:r>
            <a:endParaRPr lang="en-US" sz="6000" dirty="0">
              <a:solidFill>
                <a:schemeClr val="bg1"/>
              </a:solidFill>
            </a:endParaRPr>
          </a:p>
        </p:txBody>
      </p:sp>
      <p:sp>
        <p:nvSpPr>
          <p:cNvPr id="8" name="TextBox 7">
            <a:extLst>
              <a:ext uri="{FF2B5EF4-FFF2-40B4-BE49-F238E27FC236}">
                <a16:creationId xmlns:a16="http://schemas.microsoft.com/office/drawing/2014/main" id="{0887F235-2BBC-4A43-852C-2D9984B98CF8}"/>
              </a:ext>
            </a:extLst>
          </p:cNvPr>
          <p:cNvSpPr txBox="1"/>
          <p:nvPr/>
        </p:nvSpPr>
        <p:spPr>
          <a:xfrm>
            <a:off x="-16778" y="2036051"/>
            <a:ext cx="12192000" cy="3477875"/>
          </a:xfrm>
          <a:prstGeom prst="rect">
            <a:avLst/>
          </a:prstGeom>
          <a:noFill/>
        </p:spPr>
        <p:txBody>
          <a:bodyPr wrap="square">
            <a:spAutoFit/>
          </a:bodyPr>
          <a:lstStyle/>
          <a:p>
            <a:pPr lvl="1" algn="ctr"/>
            <a:r>
              <a:rPr lang="en-US" sz="4400" b="1" dirty="0">
                <a:cs typeface="Arial" panose="020B0604020202020204" pitchFamily="34" charset="0"/>
              </a:rPr>
              <a:t>The following pages include data from </a:t>
            </a:r>
          </a:p>
          <a:p>
            <a:pPr lvl="1" algn="ctr"/>
            <a:r>
              <a:rPr lang="en-US" sz="4400" b="1" dirty="0">
                <a:cs typeface="Arial" panose="020B0604020202020204" pitchFamily="34" charset="0"/>
              </a:rPr>
              <a:t>FBI statistical analyses.</a:t>
            </a:r>
          </a:p>
          <a:p>
            <a:pPr lvl="1" algn="ctr"/>
            <a:r>
              <a:rPr lang="en-US" sz="4400" b="1" dirty="0">
                <a:cs typeface="Arial" panose="020B0604020202020204" pitchFamily="34" charset="0"/>
              </a:rPr>
              <a:t> </a:t>
            </a:r>
          </a:p>
          <a:p>
            <a:pPr lvl="1" algn="ctr"/>
            <a:r>
              <a:rPr lang="en-US" sz="4400" b="1" dirty="0">
                <a:cs typeface="Arial" panose="020B0604020202020204" pitchFamily="34" charset="0"/>
              </a:rPr>
              <a:t>An active shooter may appear different from the identities presented in this data or in the media.</a:t>
            </a:r>
          </a:p>
        </p:txBody>
      </p:sp>
    </p:spTree>
    <p:extLst>
      <p:ext uri="{BB962C8B-B14F-4D97-AF65-F5344CB8AC3E}">
        <p14:creationId xmlns:p14="http://schemas.microsoft.com/office/powerpoint/2010/main" val="31681461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95669A8-DDA5-447C-9C51-8CE885A19C20}"/>
              </a:ext>
            </a:extLst>
          </p:cNvPr>
          <p:cNvGrpSpPr/>
          <p:nvPr/>
        </p:nvGrpSpPr>
        <p:grpSpPr>
          <a:xfrm>
            <a:off x="0" y="109574"/>
            <a:ext cx="12192000" cy="1196012"/>
            <a:chOff x="0" y="109574"/>
            <a:chExt cx="12192000" cy="1196012"/>
          </a:xfrm>
        </p:grpSpPr>
        <p:sp>
          <p:nvSpPr>
            <p:cNvPr id="3" name="Rectangle 2">
              <a:extLst>
                <a:ext uri="{FF2B5EF4-FFF2-40B4-BE49-F238E27FC236}">
                  <a16:creationId xmlns:a16="http://schemas.microsoft.com/office/drawing/2014/main" id="{C6E969D8-8CB2-41CB-86D7-5DF040384851}"/>
                </a:ext>
              </a:extLst>
            </p:cNvPr>
            <p:cNvSpPr/>
            <p:nvPr/>
          </p:nvSpPr>
          <p:spPr>
            <a:xfrm>
              <a:off x="0" y="192946"/>
              <a:ext cx="12192000" cy="1020361"/>
            </a:xfrm>
            <a:prstGeom prst="rect">
              <a:avLst/>
            </a:prstGeom>
            <a:solidFill>
              <a:srgbClr val="00674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284F99AB-4163-4A5A-9E52-E249E86B68C2}"/>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377182" y="109574"/>
              <a:ext cx="1112173" cy="1196012"/>
            </a:xfrm>
            <a:prstGeom prst="rect">
              <a:avLst/>
            </a:prstGeom>
            <a:effectLst>
              <a:outerShdw blurRad="50800" dist="38100" dir="2700000" algn="tl" rotWithShape="0">
                <a:prstClr val="black">
                  <a:alpha val="40000"/>
                </a:prstClr>
              </a:outerShdw>
            </a:effectLst>
          </p:spPr>
        </p:pic>
      </p:grpSp>
      <p:sp>
        <p:nvSpPr>
          <p:cNvPr id="5" name="Text Placeholder 1">
            <a:extLst>
              <a:ext uri="{FF2B5EF4-FFF2-40B4-BE49-F238E27FC236}">
                <a16:creationId xmlns:a16="http://schemas.microsoft.com/office/drawing/2014/main" id="{1942FF31-169E-46F9-8A14-640951CF399A}"/>
              </a:ext>
            </a:extLst>
          </p:cNvPr>
          <p:cNvSpPr txBox="1">
            <a:spLocks/>
          </p:cNvSpPr>
          <p:nvPr/>
        </p:nvSpPr>
        <p:spPr>
          <a:xfrm>
            <a:off x="56975" y="214779"/>
            <a:ext cx="10009814" cy="873442"/>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000" dirty="0">
                <a:solidFill>
                  <a:schemeClr val="bg1"/>
                </a:solidFill>
                <a:cs typeface="Arial" panose="020B0604020202020204" pitchFamily="34" charset="0"/>
              </a:rPr>
              <a:t> Historic incidents &amp; statistics </a:t>
            </a:r>
            <a:endParaRPr lang="en-US" sz="6000" dirty="0">
              <a:solidFill>
                <a:schemeClr val="bg1"/>
              </a:solidFill>
            </a:endParaRPr>
          </a:p>
        </p:txBody>
      </p:sp>
      <p:sp>
        <p:nvSpPr>
          <p:cNvPr id="6" name="TextBox 5">
            <a:extLst>
              <a:ext uri="{FF2B5EF4-FFF2-40B4-BE49-F238E27FC236}">
                <a16:creationId xmlns:a16="http://schemas.microsoft.com/office/drawing/2014/main" id="{A112E49A-671F-4468-A342-B344D87C9C32}"/>
              </a:ext>
            </a:extLst>
          </p:cNvPr>
          <p:cNvSpPr txBox="1"/>
          <p:nvPr/>
        </p:nvSpPr>
        <p:spPr>
          <a:xfrm>
            <a:off x="0" y="1305586"/>
            <a:ext cx="12192000" cy="584775"/>
          </a:xfrm>
          <a:prstGeom prst="rect">
            <a:avLst/>
          </a:prstGeom>
          <a:noFill/>
        </p:spPr>
        <p:txBody>
          <a:bodyPr wrap="square">
            <a:spAutoFit/>
          </a:bodyPr>
          <a:lstStyle/>
          <a:p>
            <a:pPr lvl="1" algn="ctr"/>
            <a:r>
              <a:rPr lang="en-US" sz="3200" b="1" dirty="0">
                <a:cs typeface="Arial" panose="020B0604020202020204" pitchFamily="34" charset="0"/>
              </a:rPr>
              <a:t>FBI data from 2000 to 2019.</a:t>
            </a:r>
          </a:p>
        </p:txBody>
      </p:sp>
      <p:sp>
        <p:nvSpPr>
          <p:cNvPr id="9" name="Rectangle: Rounded Corners 8">
            <a:extLst>
              <a:ext uri="{FF2B5EF4-FFF2-40B4-BE49-F238E27FC236}">
                <a16:creationId xmlns:a16="http://schemas.microsoft.com/office/drawing/2014/main" id="{A12422D9-3601-4646-A780-0A8AEF8AF3F4}"/>
              </a:ext>
            </a:extLst>
          </p:cNvPr>
          <p:cNvSpPr/>
          <p:nvPr/>
        </p:nvSpPr>
        <p:spPr>
          <a:xfrm>
            <a:off x="563847" y="2354094"/>
            <a:ext cx="2529192" cy="3978612"/>
          </a:xfrm>
          <a:prstGeom prst="roundRect">
            <a:avLst/>
          </a:prstGeom>
          <a:solidFill>
            <a:srgbClr val="00543A"/>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6747"/>
              </a:solidFill>
            </a:endParaRPr>
          </a:p>
        </p:txBody>
      </p:sp>
      <p:sp>
        <p:nvSpPr>
          <p:cNvPr id="10" name="Rectangle: Rounded Corners 9">
            <a:extLst>
              <a:ext uri="{FF2B5EF4-FFF2-40B4-BE49-F238E27FC236}">
                <a16:creationId xmlns:a16="http://schemas.microsoft.com/office/drawing/2014/main" id="{3F5FF320-8D18-44E7-80AC-18879255598E}"/>
              </a:ext>
            </a:extLst>
          </p:cNvPr>
          <p:cNvSpPr/>
          <p:nvPr/>
        </p:nvSpPr>
        <p:spPr>
          <a:xfrm>
            <a:off x="3770732" y="2354094"/>
            <a:ext cx="2529192" cy="3978612"/>
          </a:xfrm>
          <a:prstGeom prst="roundRect">
            <a:avLst/>
          </a:prstGeom>
          <a:solidFill>
            <a:srgbClr val="006747"/>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4F6C4BA5-4AC2-46C6-973B-66E7669F8A67}"/>
              </a:ext>
            </a:extLst>
          </p:cNvPr>
          <p:cNvSpPr txBox="1"/>
          <p:nvPr/>
        </p:nvSpPr>
        <p:spPr>
          <a:xfrm>
            <a:off x="427660" y="2573685"/>
            <a:ext cx="2354094" cy="3539430"/>
          </a:xfrm>
          <a:prstGeom prst="rect">
            <a:avLst/>
          </a:prstGeom>
          <a:noFill/>
        </p:spPr>
        <p:txBody>
          <a:bodyPr wrap="square">
            <a:spAutoFit/>
          </a:bodyPr>
          <a:lstStyle/>
          <a:p>
            <a:pPr lvl="1" algn="ctr"/>
            <a:r>
              <a:rPr lang="en-US" sz="3200" b="1" dirty="0">
                <a:solidFill>
                  <a:schemeClr val="bg1"/>
                </a:solidFill>
                <a:cs typeface="Arial" panose="020B0604020202020204" pitchFamily="34" charset="0"/>
              </a:rPr>
              <a:t>Incidents:</a:t>
            </a:r>
          </a:p>
          <a:p>
            <a:pPr lvl="1" algn="ctr"/>
            <a:r>
              <a:rPr lang="en-US" sz="3200" b="1" dirty="0">
                <a:solidFill>
                  <a:schemeClr val="bg1"/>
                </a:solidFill>
                <a:cs typeface="Arial" panose="020B0604020202020204" pitchFamily="34" charset="0"/>
              </a:rPr>
              <a:t>333</a:t>
            </a:r>
          </a:p>
          <a:p>
            <a:pPr lvl="1" algn="ctr"/>
            <a:endParaRPr lang="en-US" sz="3200" b="1" dirty="0">
              <a:solidFill>
                <a:schemeClr val="bg1"/>
              </a:solidFill>
              <a:cs typeface="Arial" panose="020B0604020202020204" pitchFamily="34" charset="0"/>
            </a:endParaRPr>
          </a:p>
          <a:p>
            <a:pPr lvl="1" algn="ctr"/>
            <a:r>
              <a:rPr lang="en-US" sz="3200" b="1" dirty="0">
                <a:solidFill>
                  <a:schemeClr val="bg1"/>
                </a:solidFill>
                <a:cs typeface="Arial" panose="020B0604020202020204" pitchFamily="34" charset="0"/>
              </a:rPr>
              <a:t>Number of Shooters:</a:t>
            </a:r>
          </a:p>
          <a:p>
            <a:pPr lvl="1" algn="ctr"/>
            <a:r>
              <a:rPr lang="en-US" sz="3200" b="1" dirty="0">
                <a:solidFill>
                  <a:schemeClr val="bg1"/>
                </a:solidFill>
                <a:cs typeface="Arial" panose="020B0604020202020204" pitchFamily="34" charset="0"/>
              </a:rPr>
              <a:t>345</a:t>
            </a:r>
          </a:p>
        </p:txBody>
      </p:sp>
      <p:sp>
        <p:nvSpPr>
          <p:cNvPr id="12" name="TextBox 11">
            <a:extLst>
              <a:ext uri="{FF2B5EF4-FFF2-40B4-BE49-F238E27FC236}">
                <a16:creationId xmlns:a16="http://schemas.microsoft.com/office/drawing/2014/main" id="{61FCB62F-D661-4087-8B3B-7BB28E2199EA}"/>
              </a:ext>
            </a:extLst>
          </p:cNvPr>
          <p:cNvSpPr txBox="1"/>
          <p:nvPr/>
        </p:nvSpPr>
        <p:spPr>
          <a:xfrm>
            <a:off x="3683183" y="2555132"/>
            <a:ext cx="2354094" cy="3539430"/>
          </a:xfrm>
          <a:prstGeom prst="rect">
            <a:avLst/>
          </a:prstGeom>
          <a:noFill/>
        </p:spPr>
        <p:txBody>
          <a:bodyPr wrap="square">
            <a:spAutoFit/>
          </a:bodyPr>
          <a:lstStyle/>
          <a:p>
            <a:pPr lvl="1" algn="ctr"/>
            <a:r>
              <a:rPr lang="en-US" sz="3200" b="1" dirty="0">
                <a:solidFill>
                  <a:schemeClr val="bg1"/>
                </a:solidFill>
                <a:cs typeface="Arial" panose="020B0604020202020204" pitchFamily="34" charset="0"/>
              </a:rPr>
              <a:t>Male shooters:</a:t>
            </a:r>
          </a:p>
          <a:p>
            <a:pPr lvl="1" algn="ctr"/>
            <a:r>
              <a:rPr lang="en-US" sz="3200" b="1" dirty="0">
                <a:solidFill>
                  <a:schemeClr val="bg1"/>
                </a:solidFill>
                <a:cs typeface="Arial" panose="020B0604020202020204" pitchFamily="34" charset="0"/>
              </a:rPr>
              <a:t>332</a:t>
            </a:r>
          </a:p>
          <a:p>
            <a:pPr lvl="1" algn="ctr"/>
            <a:endParaRPr lang="en-US" sz="3200" b="1" dirty="0">
              <a:solidFill>
                <a:schemeClr val="bg1"/>
              </a:solidFill>
              <a:cs typeface="Arial" panose="020B0604020202020204" pitchFamily="34" charset="0"/>
            </a:endParaRPr>
          </a:p>
          <a:p>
            <a:pPr lvl="1" algn="ctr"/>
            <a:r>
              <a:rPr lang="en-US" sz="3200" b="1" dirty="0">
                <a:solidFill>
                  <a:schemeClr val="bg1"/>
                </a:solidFill>
                <a:cs typeface="Arial" panose="020B0604020202020204" pitchFamily="34" charset="0"/>
              </a:rPr>
              <a:t>Female shooters:</a:t>
            </a:r>
          </a:p>
          <a:p>
            <a:pPr lvl="1" algn="ctr"/>
            <a:r>
              <a:rPr lang="en-US" sz="3200" b="1" dirty="0">
                <a:solidFill>
                  <a:schemeClr val="bg1"/>
                </a:solidFill>
                <a:cs typeface="Arial" panose="020B0604020202020204" pitchFamily="34" charset="0"/>
              </a:rPr>
              <a:t>13</a:t>
            </a:r>
          </a:p>
        </p:txBody>
      </p:sp>
      <p:sp>
        <p:nvSpPr>
          <p:cNvPr id="14" name="Rectangle: Rounded Corners 13">
            <a:extLst>
              <a:ext uri="{FF2B5EF4-FFF2-40B4-BE49-F238E27FC236}">
                <a16:creationId xmlns:a16="http://schemas.microsoft.com/office/drawing/2014/main" id="{3ED51258-899D-4F8F-9D95-C2A475F0564B}"/>
              </a:ext>
            </a:extLst>
          </p:cNvPr>
          <p:cNvSpPr/>
          <p:nvPr/>
        </p:nvSpPr>
        <p:spPr>
          <a:xfrm>
            <a:off x="6994390" y="2354094"/>
            <a:ext cx="4656307" cy="3978612"/>
          </a:xfrm>
          <a:prstGeom prst="roundRect">
            <a:avLst/>
          </a:prstGeom>
          <a:solidFill>
            <a:srgbClr val="007E57"/>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56D724F2-1BD8-4DB5-8A4A-2AAB98DC155C}"/>
              </a:ext>
            </a:extLst>
          </p:cNvPr>
          <p:cNvSpPr txBox="1"/>
          <p:nvPr/>
        </p:nvSpPr>
        <p:spPr>
          <a:xfrm>
            <a:off x="6841925" y="3078352"/>
            <a:ext cx="4656306" cy="3016210"/>
          </a:xfrm>
          <a:prstGeom prst="rect">
            <a:avLst/>
          </a:prstGeom>
          <a:noFill/>
        </p:spPr>
        <p:txBody>
          <a:bodyPr wrap="square" numCol="2">
            <a:spAutoFit/>
          </a:bodyPr>
          <a:lstStyle/>
          <a:p>
            <a:pPr lvl="1" algn="ctr">
              <a:spcBef>
                <a:spcPts val="1200"/>
              </a:spcBef>
            </a:pPr>
            <a:r>
              <a:rPr lang="en-US" sz="3000" b="1" dirty="0">
                <a:solidFill>
                  <a:schemeClr val="bg1"/>
                </a:solidFill>
                <a:cs typeface="Arial" panose="020B0604020202020204" pitchFamily="34" charset="0"/>
              </a:rPr>
              <a:t>Pre-teen: 2</a:t>
            </a:r>
          </a:p>
          <a:p>
            <a:pPr lvl="1" algn="ctr">
              <a:spcBef>
                <a:spcPts val="1200"/>
              </a:spcBef>
            </a:pPr>
            <a:r>
              <a:rPr lang="en-US" sz="3000" b="1" dirty="0">
                <a:solidFill>
                  <a:schemeClr val="bg1"/>
                </a:solidFill>
                <a:cs typeface="Arial" panose="020B0604020202020204" pitchFamily="34" charset="0"/>
              </a:rPr>
              <a:t>Teens: 52</a:t>
            </a:r>
          </a:p>
          <a:p>
            <a:pPr lvl="1" algn="ctr">
              <a:spcBef>
                <a:spcPts val="1200"/>
              </a:spcBef>
            </a:pPr>
            <a:r>
              <a:rPr lang="en-US" sz="3000" b="1" dirty="0">
                <a:solidFill>
                  <a:schemeClr val="bg1"/>
                </a:solidFill>
                <a:cs typeface="Arial" panose="020B0604020202020204" pitchFamily="34" charset="0"/>
              </a:rPr>
              <a:t>20s: 103</a:t>
            </a:r>
          </a:p>
          <a:p>
            <a:pPr lvl="1" algn="ctr">
              <a:spcBef>
                <a:spcPts val="1200"/>
              </a:spcBef>
            </a:pPr>
            <a:r>
              <a:rPr lang="en-US" sz="3000" b="1" dirty="0">
                <a:solidFill>
                  <a:schemeClr val="bg1"/>
                </a:solidFill>
                <a:cs typeface="Arial" panose="020B0604020202020204" pitchFamily="34" charset="0"/>
              </a:rPr>
              <a:t>30s: 60</a:t>
            </a:r>
          </a:p>
          <a:p>
            <a:pPr lvl="1" algn="ctr">
              <a:spcBef>
                <a:spcPts val="1200"/>
              </a:spcBef>
            </a:pPr>
            <a:r>
              <a:rPr lang="en-US" sz="3000" b="1" dirty="0">
                <a:solidFill>
                  <a:schemeClr val="bg1"/>
                </a:solidFill>
                <a:cs typeface="Arial" panose="020B0604020202020204" pitchFamily="34" charset="0"/>
              </a:rPr>
              <a:t>40s: 63</a:t>
            </a:r>
          </a:p>
          <a:p>
            <a:pPr lvl="1" algn="ctr">
              <a:spcBef>
                <a:spcPts val="1200"/>
              </a:spcBef>
            </a:pPr>
            <a:r>
              <a:rPr lang="en-US" sz="3000" b="1" dirty="0">
                <a:solidFill>
                  <a:schemeClr val="bg1"/>
                </a:solidFill>
                <a:cs typeface="Arial" panose="020B0604020202020204" pitchFamily="34" charset="0"/>
              </a:rPr>
              <a:t>50s: 34</a:t>
            </a:r>
          </a:p>
          <a:p>
            <a:pPr lvl="1" algn="ctr">
              <a:spcBef>
                <a:spcPts val="1200"/>
              </a:spcBef>
            </a:pPr>
            <a:r>
              <a:rPr lang="en-US" sz="3000" b="1" dirty="0">
                <a:solidFill>
                  <a:schemeClr val="bg1"/>
                </a:solidFill>
                <a:cs typeface="Arial" panose="020B0604020202020204" pitchFamily="34" charset="0"/>
              </a:rPr>
              <a:t>60s: 19</a:t>
            </a:r>
          </a:p>
          <a:p>
            <a:pPr lvl="1" algn="ctr">
              <a:spcBef>
                <a:spcPts val="1200"/>
              </a:spcBef>
            </a:pPr>
            <a:r>
              <a:rPr lang="en-US" sz="3000" b="1" dirty="0">
                <a:solidFill>
                  <a:schemeClr val="bg1"/>
                </a:solidFill>
                <a:cs typeface="Arial" panose="020B0604020202020204" pitchFamily="34" charset="0"/>
              </a:rPr>
              <a:t>70s: 6</a:t>
            </a:r>
          </a:p>
          <a:p>
            <a:pPr lvl="1" algn="ctr">
              <a:spcBef>
                <a:spcPts val="1200"/>
              </a:spcBef>
            </a:pPr>
            <a:r>
              <a:rPr lang="en-US" sz="3000" b="1" dirty="0">
                <a:solidFill>
                  <a:schemeClr val="bg1"/>
                </a:solidFill>
                <a:cs typeface="Arial" panose="020B0604020202020204" pitchFamily="34" charset="0"/>
              </a:rPr>
              <a:t>80s: 1</a:t>
            </a:r>
          </a:p>
          <a:p>
            <a:pPr lvl="1" algn="ctr">
              <a:spcBef>
                <a:spcPts val="1200"/>
              </a:spcBef>
            </a:pPr>
            <a:r>
              <a:rPr lang="en-US" sz="3000" b="1" dirty="0" err="1">
                <a:solidFill>
                  <a:schemeClr val="bg1"/>
                </a:solidFill>
                <a:cs typeface="Arial" panose="020B0604020202020204" pitchFamily="34" charset="0"/>
              </a:rPr>
              <a:t>Unk</a:t>
            </a:r>
            <a:r>
              <a:rPr lang="en-US" sz="3000" b="1" dirty="0">
                <a:solidFill>
                  <a:schemeClr val="bg1"/>
                </a:solidFill>
                <a:cs typeface="Arial" panose="020B0604020202020204" pitchFamily="34" charset="0"/>
              </a:rPr>
              <a:t>: 5 </a:t>
            </a:r>
          </a:p>
        </p:txBody>
      </p:sp>
      <p:sp>
        <p:nvSpPr>
          <p:cNvPr id="16" name="TextBox 15">
            <a:extLst>
              <a:ext uri="{FF2B5EF4-FFF2-40B4-BE49-F238E27FC236}">
                <a16:creationId xmlns:a16="http://schemas.microsoft.com/office/drawing/2014/main" id="{115383EE-5AAB-44E3-8270-0E006CBA62D7}"/>
              </a:ext>
            </a:extLst>
          </p:cNvPr>
          <p:cNvSpPr txBox="1"/>
          <p:nvPr/>
        </p:nvSpPr>
        <p:spPr>
          <a:xfrm>
            <a:off x="6005413" y="2423836"/>
            <a:ext cx="6215974" cy="584775"/>
          </a:xfrm>
          <a:prstGeom prst="rect">
            <a:avLst/>
          </a:prstGeom>
          <a:noFill/>
        </p:spPr>
        <p:txBody>
          <a:bodyPr wrap="square">
            <a:spAutoFit/>
          </a:bodyPr>
          <a:lstStyle/>
          <a:p>
            <a:pPr lvl="1" algn="ctr"/>
            <a:r>
              <a:rPr lang="en-US" sz="3200" b="1" dirty="0">
                <a:solidFill>
                  <a:schemeClr val="bg1"/>
                </a:solidFill>
                <a:cs typeface="Arial" panose="020B0604020202020204" pitchFamily="34" charset="0"/>
              </a:rPr>
              <a:t>Age ranges</a:t>
            </a:r>
          </a:p>
        </p:txBody>
      </p:sp>
    </p:spTree>
    <p:extLst>
      <p:ext uri="{BB962C8B-B14F-4D97-AF65-F5344CB8AC3E}">
        <p14:creationId xmlns:p14="http://schemas.microsoft.com/office/powerpoint/2010/main" val="23823625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B0BCF63-4FE5-4EA7-97EB-27DD56A31522}"/>
              </a:ext>
            </a:extLst>
          </p:cNvPr>
          <p:cNvGrpSpPr/>
          <p:nvPr/>
        </p:nvGrpSpPr>
        <p:grpSpPr>
          <a:xfrm>
            <a:off x="0" y="109574"/>
            <a:ext cx="12192000" cy="1196012"/>
            <a:chOff x="0" y="109574"/>
            <a:chExt cx="12192000" cy="1196012"/>
          </a:xfrm>
        </p:grpSpPr>
        <p:sp>
          <p:nvSpPr>
            <p:cNvPr id="3" name="Rectangle 2">
              <a:extLst>
                <a:ext uri="{FF2B5EF4-FFF2-40B4-BE49-F238E27FC236}">
                  <a16:creationId xmlns:a16="http://schemas.microsoft.com/office/drawing/2014/main" id="{6E5827ED-4BA4-458C-B4D8-0A13B2D799D6}"/>
                </a:ext>
              </a:extLst>
            </p:cNvPr>
            <p:cNvSpPr/>
            <p:nvPr/>
          </p:nvSpPr>
          <p:spPr>
            <a:xfrm>
              <a:off x="0" y="192946"/>
              <a:ext cx="12192000" cy="1020361"/>
            </a:xfrm>
            <a:prstGeom prst="rect">
              <a:avLst/>
            </a:prstGeom>
            <a:solidFill>
              <a:srgbClr val="00674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AFABD093-7455-4EC6-B4D2-906D4B9E0BC5}"/>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377182" y="109574"/>
              <a:ext cx="1112173" cy="1196012"/>
            </a:xfrm>
            <a:prstGeom prst="rect">
              <a:avLst/>
            </a:prstGeom>
            <a:effectLst>
              <a:outerShdw blurRad="50800" dist="38100" dir="2700000" algn="tl" rotWithShape="0">
                <a:prstClr val="black">
                  <a:alpha val="40000"/>
                </a:prstClr>
              </a:outerShdw>
            </a:effectLst>
          </p:spPr>
        </p:pic>
      </p:grpSp>
      <p:sp>
        <p:nvSpPr>
          <p:cNvPr id="5" name="Text Placeholder 1">
            <a:extLst>
              <a:ext uri="{FF2B5EF4-FFF2-40B4-BE49-F238E27FC236}">
                <a16:creationId xmlns:a16="http://schemas.microsoft.com/office/drawing/2014/main" id="{AA460C9B-6AD1-4C56-B19D-682E7DFAC2CF}"/>
              </a:ext>
            </a:extLst>
          </p:cNvPr>
          <p:cNvSpPr txBox="1">
            <a:spLocks/>
          </p:cNvSpPr>
          <p:nvPr/>
        </p:nvSpPr>
        <p:spPr>
          <a:xfrm>
            <a:off x="56975" y="214779"/>
            <a:ext cx="10127260" cy="873442"/>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000" dirty="0">
                <a:solidFill>
                  <a:schemeClr val="bg1"/>
                </a:solidFill>
                <a:cs typeface="Arial" panose="020B0604020202020204" pitchFamily="34" charset="0"/>
              </a:rPr>
              <a:t> Recent incidents &amp; statistics </a:t>
            </a:r>
            <a:endParaRPr lang="en-US" sz="6000" dirty="0">
              <a:solidFill>
                <a:schemeClr val="bg1"/>
              </a:solidFill>
            </a:endParaRPr>
          </a:p>
        </p:txBody>
      </p:sp>
      <p:sp>
        <p:nvSpPr>
          <p:cNvPr id="6" name="TextBox 5">
            <a:extLst>
              <a:ext uri="{FF2B5EF4-FFF2-40B4-BE49-F238E27FC236}">
                <a16:creationId xmlns:a16="http://schemas.microsoft.com/office/drawing/2014/main" id="{CA577A21-80E2-4244-B4AA-C7666890C7FC}"/>
              </a:ext>
            </a:extLst>
          </p:cNvPr>
          <p:cNvSpPr txBox="1"/>
          <p:nvPr/>
        </p:nvSpPr>
        <p:spPr>
          <a:xfrm>
            <a:off x="0" y="1367101"/>
            <a:ext cx="12192000" cy="584775"/>
          </a:xfrm>
          <a:prstGeom prst="rect">
            <a:avLst/>
          </a:prstGeom>
          <a:noFill/>
        </p:spPr>
        <p:txBody>
          <a:bodyPr wrap="square">
            <a:spAutoFit/>
          </a:bodyPr>
          <a:lstStyle/>
          <a:p>
            <a:pPr lvl="1" algn="ctr"/>
            <a:r>
              <a:rPr lang="en-US" sz="3200" b="1" dirty="0">
                <a:cs typeface="Arial" panose="020B0604020202020204" pitchFamily="34" charset="0"/>
              </a:rPr>
              <a:t>FBI data from 2017 to 2021.</a:t>
            </a:r>
          </a:p>
        </p:txBody>
      </p:sp>
      <p:grpSp>
        <p:nvGrpSpPr>
          <p:cNvPr id="7" name="Group 6">
            <a:extLst>
              <a:ext uri="{FF2B5EF4-FFF2-40B4-BE49-F238E27FC236}">
                <a16:creationId xmlns:a16="http://schemas.microsoft.com/office/drawing/2014/main" id="{2029854A-98ED-41C6-9450-7E4F983782C1}"/>
              </a:ext>
            </a:extLst>
          </p:cNvPr>
          <p:cNvGrpSpPr/>
          <p:nvPr/>
        </p:nvGrpSpPr>
        <p:grpSpPr>
          <a:xfrm>
            <a:off x="-519446" y="1951876"/>
            <a:ext cx="6274294" cy="4072788"/>
            <a:chOff x="-519446" y="2429157"/>
            <a:chExt cx="5992327" cy="3867884"/>
          </a:xfrm>
        </p:grpSpPr>
        <p:graphicFrame>
          <p:nvGraphicFramePr>
            <p:cNvPr id="8" name="Chart 7">
              <a:extLst>
                <a:ext uri="{FF2B5EF4-FFF2-40B4-BE49-F238E27FC236}">
                  <a16:creationId xmlns:a16="http://schemas.microsoft.com/office/drawing/2014/main" id="{2F5DC0AF-9112-421A-A9A2-FA619D6162E5}"/>
                </a:ext>
              </a:extLst>
            </p:cNvPr>
            <p:cNvGraphicFramePr/>
            <p:nvPr>
              <p:extLst>
                <p:ext uri="{D42A27DB-BD31-4B8C-83A1-F6EECF244321}">
                  <p14:modId xmlns:p14="http://schemas.microsoft.com/office/powerpoint/2010/main" val="703651764"/>
                </p:ext>
              </p:extLst>
            </p:nvPr>
          </p:nvGraphicFramePr>
          <p:xfrm>
            <a:off x="-519446" y="2429157"/>
            <a:ext cx="5992327" cy="3867884"/>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a:extLst>
                <a:ext uri="{FF2B5EF4-FFF2-40B4-BE49-F238E27FC236}">
                  <a16:creationId xmlns:a16="http://schemas.microsoft.com/office/drawing/2014/main" id="{97D56A20-A60E-401E-898B-8C63D18283C2}"/>
                </a:ext>
              </a:extLst>
            </p:cNvPr>
            <p:cNvSpPr txBox="1"/>
            <p:nvPr/>
          </p:nvSpPr>
          <p:spPr>
            <a:xfrm>
              <a:off x="1193720" y="3620669"/>
              <a:ext cx="550535" cy="369332"/>
            </a:xfrm>
            <a:prstGeom prst="rect">
              <a:avLst/>
            </a:prstGeom>
            <a:noFill/>
          </p:spPr>
          <p:txBody>
            <a:bodyPr wrap="square" rtlCol="0">
              <a:spAutoFit/>
            </a:bodyPr>
            <a:lstStyle/>
            <a:p>
              <a:r>
                <a:rPr lang="en-US" b="1" dirty="0">
                  <a:solidFill>
                    <a:schemeClr val="bg1"/>
                  </a:solidFill>
                </a:rPr>
                <a:t>61</a:t>
              </a:r>
              <a:r>
                <a:rPr lang="en-US" dirty="0"/>
                <a:t> </a:t>
              </a:r>
            </a:p>
          </p:txBody>
        </p:sp>
        <p:sp>
          <p:nvSpPr>
            <p:cNvPr id="10" name="TextBox 9">
              <a:extLst>
                <a:ext uri="{FF2B5EF4-FFF2-40B4-BE49-F238E27FC236}">
                  <a16:creationId xmlns:a16="http://schemas.microsoft.com/office/drawing/2014/main" id="{2E8EF2BA-6DEA-4E79-9EF9-1487ACFF777A}"/>
                </a:ext>
              </a:extLst>
            </p:cNvPr>
            <p:cNvSpPr txBox="1"/>
            <p:nvPr/>
          </p:nvSpPr>
          <p:spPr>
            <a:xfrm>
              <a:off x="1405832" y="3702462"/>
              <a:ext cx="2141770" cy="1077218"/>
            </a:xfrm>
            <a:prstGeom prst="rect">
              <a:avLst/>
            </a:prstGeom>
            <a:noFill/>
          </p:spPr>
          <p:txBody>
            <a:bodyPr wrap="square" rtlCol="0">
              <a:spAutoFit/>
            </a:bodyPr>
            <a:lstStyle/>
            <a:p>
              <a:pPr algn="ctr"/>
              <a:r>
                <a:rPr lang="en-US" sz="3200" dirty="0"/>
                <a:t>192 total</a:t>
              </a:r>
            </a:p>
            <a:p>
              <a:pPr algn="ctr"/>
              <a:r>
                <a:rPr lang="en-US" sz="3200" dirty="0"/>
                <a:t>2017-21</a:t>
              </a:r>
            </a:p>
          </p:txBody>
        </p:sp>
        <p:sp>
          <p:nvSpPr>
            <p:cNvPr id="11" name="TextBox 10">
              <a:extLst>
                <a:ext uri="{FF2B5EF4-FFF2-40B4-BE49-F238E27FC236}">
                  <a16:creationId xmlns:a16="http://schemas.microsoft.com/office/drawing/2014/main" id="{556717EF-CEA3-419C-A4C9-3BE9A1244B01}"/>
                </a:ext>
              </a:extLst>
            </p:cNvPr>
            <p:cNvSpPr txBox="1"/>
            <p:nvPr/>
          </p:nvSpPr>
          <p:spPr>
            <a:xfrm>
              <a:off x="1737008" y="5245885"/>
              <a:ext cx="550535" cy="369332"/>
            </a:xfrm>
            <a:prstGeom prst="rect">
              <a:avLst/>
            </a:prstGeom>
            <a:noFill/>
          </p:spPr>
          <p:txBody>
            <a:bodyPr wrap="square" rtlCol="0">
              <a:spAutoFit/>
            </a:bodyPr>
            <a:lstStyle/>
            <a:p>
              <a:r>
                <a:rPr lang="en-US" b="1" dirty="0">
                  <a:solidFill>
                    <a:schemeClr val="bg1"/>
                  </a:solidFill>
                </a:rPr>
                <a:t>40</a:t>
              </a:r>
              <a:r>
                <a:rPr lang="en-US" dirty="0"/>
                <a:t> </a:t>
              </a:r>
            </a:p>
          </p:txBody>
        </p:sp>
        <p:sp>
          <p:nvSpPr>
            <p:cNvPr id="12" name="TextBox 11">
              <a:extLst>
                <a:ext uri="{FF2B5EF4-FFF2-40B4-BE49-F238E27FC236}">
                  <a16:creationId xmlns:a16="http://schemas.microsoft.com/office/drawing/2014/main" id="{479C71F4-3AB0-4C77-A510-2B84A8BC60BD}"/>
                </a:ext>
              </a:extLst>
            </p:cNvPr>
            <p:cNvSpPr txBox="1"/>
            <p:nvPr/>
          </p:nvSpPr>
          <p:spPr>
            <a:xfrm>
              <a:off x="2958534" y="5153979"/>
              <a:ext cx="550535" cy="369332"/>
            </a:xfrm>
            <a:prstGeom prst="rect">
              <a:avLst/>
            </a:prstGeom>
            <a:noFill/>
          </p:spPr>
          <p:txBody>
            <a:bodyPr wrap="square" rtlCol="0">
              <a:spAutoFit/>
            </a:bodyPr>
            <a:lstStyle/>
            <a:p>
              <a:r>
                <a:rPr lang="en-US" b="1" dirty="0"/>
                <a:t>30</a:t>
              </a:r>
              <a:r>
                <a:rPr lang="en-US" dirty="0"/>
                <a:t> </a:t>
              </a:r>
            </a:p>
          </p:txBody>
        </p:sp>
        <p:sp>
          <p:nvSpPr>
            <p:cNvPr id="13" name="TextBox 12">
              <a:extLst>
                <a:ext uri="{FF2B5EF4-FFF2-40B4-BE49-F238E27FC236}">
                  <a16:creationId xmlns:a16="http://schemas.microsoft.com/office/drawing/2014/main" id="{D930A2B6-6922-418D-852C-E6350FFB6B63}"/>
                </a:ext>
              </a:extLst>
            </p:cNvPr>
            <p:cNvSpPr txBox="1"/>
            <p:nvPr/>
          </p:nvSpPr>
          <p:spPr>
            <a:xfrm>
              <a:off x="3467116" y="4007644"/>
              <a:ext cx="550535" cy="369332"/>
            </a:xfrm>
            <a:prstGeom prst="rect">
              <a:avLst/>
            </a:prstGeom>
            <a:noFill/>
          </p:spPr>
          <p:txBody>
            <a:bodyPr wrap="square" rtlCol="0">
              <a:spAutoFit/>
            </a:bodyPr>
            <a:lstStyle/>
            <a:p>
              <a:r>
                <a:rPr lang="en-US" b="1" dirty="0"/>
                <a:t>30</a:t>
              </a:r>
              <a:r>
                <a:rPr lang="en-US" dirty="0"/>
                <a:t> </a:t>
              </a:r>
            </a:p>
          </p:txBody>
        </p:sp>
        <p:sp>
          <p:nvSpPr>
            <p:cNvPr id="14" name="TextBox 13">
              <a:extLst>
                <a:ext uri="{FF2B5EF4-FFF2-40B4-BE49-F238E27FC236}">
                  <a16:creationId xmlns:a16="http://schemas.microsoft.com/office/drawing/2014/main" id="{00824E5B-B751-4A92-B221-4F1230A707C1}"/>
                </a:ext>
              </a:extLst>
            </p:cNvPr>
            <p:cNvSpPr txBox="1"/>
            <p:nvPr/>
          </p:nvSpPr>
          <p:spPr>
            <a:xfrm>
              <a:off x="2903642" y="3127739"/>
              <a:ext cx="550535" cy="369332"/>
            </a:xfrm>
            <a:prstGeom prst="rect">
              <a:avLst/>
            </a:prstGeom>
            <a:noFill/>
          </p:spPr>
          <p:txBody>
            <a:bodyPr wrap="square" rtlCol="0">
              <a:spAutoFit/>
            </a:bodyPr>
            <a:lstStyle/>
            <a:p>
              <a:r>
                <a:rPr lang="en-US" b="1" dirty="0"/>
                <a:t>31</a:t>
              </a:r>
              <a:r>
                <a:rPr lang="en-US" dirty="0"/>
                <a:t> </a:t>
              </a:r>
            </a:p>
          </p:txBody>
        </p:sp>
      </p:grpSp>
      <p:sp>
        <p:nvSpPr>
          <p:cNvPr id="15" name="TextBox 14">
            <a:extLst>
              <a:ext uri="{FF2B5EF4-FFF2-40B4-BE49-F238E27FC236}">
                <a16:creationId xmlns:a16="http://schemas.microsoft.com/office/drawing/2014/main" id="{F9AC4DAC-37E6-4543-B020-93316D98F6E7}"/>
              </a:ext>
            </a:extLst>
          </p:cNvPr>
          <p:cNvSpPr txBox="1"/>
          <p:nvPr/>
        </p:nvSpPr>
        <p:spPr>
          <a:xfrm>
            <a:off x="6223728" y="2475770"/>
            <a:ext cx="5431628" cy="3539430"/>
          </a:xfrm>
          <a:prstGeom prst="rect">
            <a:avLst/>
          </a:prstGeom>
          <a:noFill/>
        </p:spPr>
        <p:txBody>
          <a:bodyPr wrap="square" rtlCol="0">
            <a:spAutoFit/>
          </a:bodyPr>
          <a:lstStyle/>
          <a:p>
            <a:r>
              <a:rPr lang="en-US" sz="3200" b="1" dirty="0"/>
              <a:t>2021 active shooter statistics</a:t>
            </a:r>
          </a:p>
          <a:p>
            <a:pPr marL="457200" indent="-457200">
              <a:buFont typeface="Arial" panose="020B0604020202020204" pitchFamily="34" charset="0"/>
              <a:buChar char="•"/>
            </a:pPr>
            <a:r>
              <a:rPr lang="en-US" sz="3200" dirty="0"/>
              <a:t>Ages ranged from 12 to 67</a:t>
            </a:r>
          </a:p>
          <a:p>
            <a:pPr marL="457200" indent="-457200">
              <a:buFont typeface="Arial" panose="020B0604020202020204" pitchFamily="34" charset="0"/>
              <a:buChar char="•"/>
            </a:pPr>
            <a:r>
              <a:rPr lang="en-US" sz="3200" dirty="0"/>
              <a:t>60 males; 1 female</a:t>
            </a:r>
          </a:p>
          <a:p>
            <a:pPr marL="457200" indent="-457200">
              <a:buFont typeface="Arial" panose="020B0604020202020204" pitchFamily="34" charset="0"/>
              <a:buChar char="•"/>
            </a:pPr>
            <a:r>
              <a:rPr lang="en-US" sz="3200" dirty="0"/>
              <a:t>49% apprehended by police</a:t>
            </a:r>
          </a:p>
          <a:p>
            <a:pPr marL="457200" indent="-457200">
              <a:buFont typeface="Arial" panose="020B0604020202020204" pitchFamily="34" charset="0"/>
              <a:buChar char="•"/>
            </a:pPr>
            <a:r>
              <a:rPr lang="en-US" sz="3200" dirty="0"/>
              <a:t>23% killed by police</a:t>
            </a:r>
          </a:p>
          <a:p>
            <a:pPr marL="457200" indent="-457200">
              <a:buFont typeface="Arial" panose="020B0604020202020204" pitchFamily="34" charset="0"/>
              <a:buChar char="•"/>
            </a:pPr>
            <a:r>
              <a:rPr lang="en-US" sz="3200" dirty="0"/>
              <a:t>18% committed suicide</a:t>
            </a:r>
          </a:p>
          <a:p>
            <a:pPr marL="457200" indent="-457200">
              <a:buFont typeface="Arial" panose="020B0604020202020204" pitchFamily="34" charset="0"/>
              <a:buChar char="•"/>
            </a:pPr>
            <a:r>
              <a:rPr lang="en-US" sz="3200" dirty="0"/>
              <a:t>7% killed by citizen at scene</a:t>
            </a:r>
          </a:p>
        </p:txBody>
      </p:sp>
      <p:sp>
        <p:nvSpPr>
          <p:cNvPr id="16" name="TextBox 15">
            <a:extLst>
              <a:ext uri="{FF2B5EF4-FFF2-40B4-BE49-F238E27FC236}">
                <a16:creationId xmlns:a16="http://schemas.microsoft.com/office/drawing/2014/main" id="{343714B6-D982-4F87-A795-6E4CD0573747}"/>
              </a:ext>
            </a:extLst>
          </p:cNvPr>
          <p:cNvSpPr txBox="1"/>
          <p:nvPr/>
        </p:nvSpPr>
        <p:spPr>
          <a:xfrm>
            <a:off x="564204" y="6015200"/>
            <a:ext cx="4367719" cy="646331"/>
          </a:xfrm>
          <a:prstGeom prst="rect">
            <a:avLst/>
          </a:prstGeom>
          <a:noFill/>
        </p:spPr>
        <p:txBody>
          <a:bodyPr wrap="square">
            <a:spAutoFit/>
          </a:bodyPr>
          <a:lstStyle/>
          <a:p>
            <a:pPr algn="ctr">
              <a:spcBef>
                <a:spcPts val="1200"/>
              </a:spcBef>
            </a:pPr>
            <a:r>
              <a:rPr lang="en-US" dirty="0"/>
              <a:t>From 2019 to 2020: 33% increase</a:t>
            </a:r>
          </a:p>
          <a:p>
            <a:pPr algn="ctr"/>
            <a:r>
              <a:rPr lang="en-US" dirty="0"/>
              <a:t>From 2020 to 2021: 52.5% increase</a:t>
            </a:r>
          </a:p>
        </p:txBody>
      </p:sp>
    </p:spTree>
    <p:extLst>
      <p:ext uri="{BB962C8B-B14F-4D97-AF65-F5344CB8AC3E}">
        <p14:creationId xmlns:p14="http://schemas.microsoft.com/office/powerpoint/2010/main" val="1885669031"/>
      </p:ext>
    </p:extLst>
  </p:cSld>
  <p:clrMapOvr>
    <a:masterClrMapping/>
  </p:clrMapOvr>
</p:sld>
</file>

<file path=ppt/theme/theme1.xml><?xml version="1.0" encoding="utf-8"?>
<a:theme xmlns:a="http://schemas.openxmlformats.org/drawingml/2006/main" name="Office Theme">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0AE15ED50FF4243B1DA44037B115527" ma:contentTypeVersion="14" ma:contentTypeDescription="Create a new document." ma:contentTypeScope="" ma:versionID="e2b004e4a71effc013eca2692fbdcabe">
  <xsd:schema xmlns:xsd="http://www.w3.org/2001/XMLSchema" xmlns:xs="http://www.w3.org/2001/XMLSchema" xmlns:p="http://schemas.microsoft.com/office/2006/metadata/properties" xmlns:ns3="db488879-da2d-43c3-8da9-c402c203c1a3" xmlns:ns4="6c5954d8-78aa-4069-93c6-b60fc9a73ffd" targetNamespace="http://schemas.microsoft.com/office/2006/metadata/properties" ma:root="true" ma:fieldsID="79b9b407696ff8331d8698336e8e2935" ns3:_="" ns4:_="">
    <xsd:import namespace="db488879-da2d-43c3-8da9-c402c203c1a3"/>
    <xsd:import namespace="6c5954d8-78aa-4069-93c6-b60fc9a73ffd"/>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GenerationTime" minOccurs="0"/>
                <xsd:element ref="ns4:MediaServiceEventHashCode" minOccurs="0"/>
                <xsd:element ref="ns4:MediaServiceOCR" minOccurs="0"/>
                <xsd:element ref="ns4:MediaServiceAutoKeyPoints" minOccurs="0"/>
                <xsd:element ref="ns4:MediaServiceKeyPoints" minOccurs="0"/>
                <xsd:element ref="ns4:MediaServiceLocation" minOccurs="0"/>
                <xsd:element ref="ns4: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b488879-da2d-43c3-8da9-c402c203c1a3"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c5954d8-78aa-4069-93c6-b60fc9a73ffd"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83278B3-5FAB-4FDE-BD29-83ACE542929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b488879-da2d-43c3-8da9-c402c203c1a3"/>
    <ds:schemaRef ds:uri="6c5954d8-78aa-4069-93c6-b60fc9a73ff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839E135-C67D-4DE7-BE17-D8B2A79ACC5A}">
  <ds:schemaRefs>
    <ds:schemaRef ds:uri="http://schemas.microsoft.com/sharepoint/v3/contenttype/forms"/>
  </ds:schemaRefs>
</ds:datastoreItem>
</file>

<file path=customXml/itemProps3.xml><?xml version="1.0" encoding="utf-8"?>
<ds:datastoreItem xmlns:ds="http://schemas.openxmlformats.org/officeDocument/2006/customXml" ds:itemID="{942F9F6D-808B-4B4B-9830-58E549225251}">
  <ds:schemaRefs>
    <ds:schemaRef ds:uri="http://purl.org/dc/dcmitype/"/>
    <ds:schemaRef ds:uri="http://schemas.microsoft.com/office/2006/metadata/properties"/>
    <ds:schemaRef ds:uri="http://schemas.microsoft.com/office/infopath/2007/PartnerControls"/>
    <ds:schemaRef ds:uri="http://purl.org/dc/terms/"/>
    <ds:schemaRef ds:uri="http://www.w3.org/XML/1998/namespace"/>
    <ds:schemaRef ds:uri="http://schemas.openxmlformats.org/package/2006/metadata/core-properties"/>
    <ds:schemaRef ds:uri="http://schemas.microsoft.com/office/2006/documentManagement/types"/>
    <ds:schemaRef ds:uri="6c5954d8-78aa-4069-93c6-b60fc9a73ffd"/>
    <ds:schemaRef ds:uri="db488879-da2d-43c3-8da9-c402c203c1a3"/>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874</TotalTime>
  <Words>3036</Words>
  <Application>Microsoft Office PowerPoint</Application>
  <PresentationFormat>Widescreen</PresentationFormat>
  <Paragraphs>469</Paragraphs>
  <Slides>54</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54</vt:i4>
      </vt:variant>
    </vt:vector>
  </HeadingPairs>
  <TitlesOfParts>
    <vt:vector size="60" baseType="lpstr">
      <vt:lpstr>Arial</vt:lpstr>
      <vt:lpstr>Arial Narrow</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North Texas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Venegas, Margarita</dc:creator>
  <cp:lastModifiedBy>Causey, David</cp:lastModifiedBy>
  <cp:revision>94</cp:revision>
  <dcterms:created xsi:type="dcterms:W3CDTF">2022-07-19T15:24:02Z</dcterms:created>
  <dcterms:modified xsi:type="dcterms:W3CDTF">2022-08-25T14:28:37Z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0x010100A0AE15ED50FF4243B1DA44037B115527</vt:lpwstr>
  </property>
</Properties>
</file>